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0"/>
  </p:notesMasterIdLst>
  <p:handoutMasterIdLst>
    <p:handoutMasterId r:id="rId31"/>
  </p:handoutMasterIdLst>
  <p:sldIdLst>
    <p:sldId id="386" r:id="rId2"/>
    <p:sldId id="355" r:id="rId3"/>
    <p:sldId id="389" r:id="rId4"/>
    <p:sldId id="335" r:id="rId5"/>
    <p:sldId id="388" r:id="rId6"/>
    <p:sldId id="385" r:id="rId7"/>
    <p:sldId id="399" r:id="rId8"/>
    <p:sldId id="397" r:id="rId9"/>
    <p:sldId id="408" r:id="rId10"/>
    <p:sldId id="400" r:id="rId11"/>
    <p:sldId id="376" r:id="rId12"/>
    <p:sldId id="379" r:id="rId13"/>
    <p:sldId id="378" r:id="rId14"/>
    <p:sldId id="359" r:id="rId15"/>
    <p:sldId id="398" r:id="rId16"/>
    <p:sldId id="402" r:id="rId17"/>
    <p:sldId id="403" r:id="rId18"/>
    <p:sldId id="404" r:id="rId19"/>
    <p:sldId id="405" r:id="rId20"/>
    <p:sldId id="406" r:id="rId21"/>
    <p:sldId id="401" r:id="rId22"/>
    <p:sldId id="343" r:id="rId23"/>
    <p:sldId id="351" r:id="rId24"/>
    <p:sldId id="387" r:id="rId25"/>
    <p:sldId id="384" r:id="rId26"/>
    <p:sldId id="407" r:id="rId27"/>
    <p:sldId id="396" r:id="rId28"/>
    <p:sldId id="353" r:id="rId2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577">
          <p15:clr>
            <a:srgbClr val="A4A3A4"/>
          </p15:clr>
        </p15:guide>
        <p15:guide id="2" pos="-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231E"/>
    <a:srgbClr val="FFFFFF"/>
    <a:srgbClr val="2B2421"/>
    <a:srgbClr val="DEDEDE"/>
    <a:srgbClr val="BCC7C3"/>
    <a:srgbClr val="DBC6B4"/>
    <a:srgbClr val="DDDCD1"/>
    <a:srgbClr val="B31A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2" autoAdjust="0"/>
    <p:restoredTop sz="89744" autoAdjust="0"/>
  </p:normalViewPr>
  <p:slideViewPr>
    <p:cSldViewPr>
      <p:cViewPr>
        <p:scale>
          <a:sx n="105" d="100"/>
          <a:sy n="105" d="100"/>
        </p:scale>
        <p:origin x="572" y="52"/>
      </p:cViewPr>
      <p:guideLst>
        <p:guide orient="horz" pos="1577"/>
        <p:guide pos="-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charset="0"/>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BD2B3636-2FD7-4616-9810-556BAA5F2AC3}" type="datetime1">
              <a:rPr lang="en-US" altLang="en-US"/>
              <a:pPr>
                <a:defRPr/>
              </a:pPr>
              <a:t>10/7/2019</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Times"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57788776-C913-4E21-9A7F-6FD4FD4B2AB1}" type="slidenum">
              <a:rPr lang="en-US" altLang="en-US"/>
              <a:pPr>
                <a:defRPr/>
              </a:pPr>
              <a:t>‹#›</a:t>
            </a:fld>
            <a:endParaRPr lang="en-US" altLang="en-US"/>
          </a:p>
        </p:txBody>
      </p:sp>
    </p:spTree>
    <p:extLst>
      <p:ext uri="{BB962C8B-B14F-4D97-AF65-F5344CB8AC3E}">
        <p14:creationId xmlns:p14="http://schemas.microsoft.com/office/powerpoint/2010/main" val="3783523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charset="0"/>
                <a:ea typeface="+mn-ea"/>
                <a:cs typeface="+mn-cs"/>
              </a:defRPr>
            </a:lvl1pPr>
          </a:lstStyle>
          <a:p>
            <a:pPr>
              <a:defRPr/>
            </a:pPr>
            <a:endParaRPr lang="en-US"/>
          </a:p>
        </p:txBody>
      </p:sp>
      <p:sp>
        <p:nvSpPr>
          <p:cNvPr id="296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ea typeface="+mn-ea"/>
                <a:cs typeface="+mn-cs"/>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7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97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charset="0"/>
                <a:ea typeface="+mn-ea"/>
                <a:cs typeface="+mn-cs"/>
              </a:defRPr>
            </a:lvl1pPr>
          </a:lstStyle>
          <a:p>
            <a:pPr>
              <a:defRPr/>
            </a:pPr>
            <a:endParaRPr lang="en-US"/>
          </a:p>
        </p:txBody>
      </p:sp>
      <p:sp>
        <p:nvSpPr>
          <p:cNvPr id="297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D1C0451-DACC-4BA4-A998-BD643C22AA65}" type="slidenum">
              <a:rPr lang="en-US" altLang="en-US"/>
              <a:pPr>
                <a:defRPr/>
              </a:pPr>
              <a:t>‹#›</a:t>
            </a:fld>
            <a:endParaRPr lang="en-US" altLang="en-US"/>
          </a:p>
        </p:txBody>
      </p:sp>
    </p:spTree>
    <p:extLst>
      <p:ext uri="{BB962C8B-B14F-4D97-AF65-F5344CB8AC3E}">
        <p14:creationId xmlns:p14="http://schemas.microsoft.com/office/powerpoint/2010/main" val="41502689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ＭＳ Ｐゴシック" pitchFamily="-106" charset="-128"/>
      </a:defRPr>
    </a:lvl1pPr>
    <a:lvl2pPr marL="457200"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9</a:t>
            </a:fld>
            <a:endParaRPr lang="en-US" dirty="0"/>
          </a:p>
        </p:txBody>
      </p:sp>
    </p:spTree>
    <p:extLst>
      <p:ext uri="{BB962C8B-B14F-4D97-AF65-F5344CB8AC3E}">
        <p14:creationId xmlns:p14="http://schemas.microsoft.com/office/powerpoint/2010/main" val="2441183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20</a:t>
            </a:fld>
            <a:endParaRPr lang="en-US" dirty="0"/>
          </a:p>
        </p:txBody>
      </p:sp>
    </p:spTree>
    <p:extLst>
      <p:ext uri="{BB962C8B-B14F-4D97-AF65-F5344CB8AC3E}">
        <p14:creationId xmlns:p14="http://schemas.microsoft.com/office/powerpoint/2010/main" val="969565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21</a:t>
            </a:fld>
            <a:endParaRPr lang="en-US" dirty="0"/>
          </a:p>
        </p:txBody>
      </p:sp>
    </p:spTree>
    <p:extLst>
      <p:ext uri="{BB962C8B-B14F-4D97-AF65-F5344CB8AC3E}">
        <p14:creationId xmlns:p14="http://schemas.microsoft.com/office/powerpoint/2010/main" val="3673325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SSA (working poor):</a:t>
            </a:r>
            <a:r>
              <a:rPr lang="en-US" baseline="0" dirty="0"/>
              <a:t> 20, Other Developing countries: 41</a:t>
            </a:r>
          </a:p>
          <a:p>
            <a:endParaRPr lang="en-US" baseline="0" dirty="0"/>
          </a:p>
          <a:p>
            <a:r>
              <a:rPr lang="en-US" sz="1200" kern="1200" dirty="0">
                <a:solidFill>
                  <a:schemeClr val="tx1"/>
                </a:solidFill>
                <a:effectLst/>
                <a:latin typeface="+mn-lt"/>
                <a:ea typeface="+mn-ea"/>
                <a:cs typeface="+mn-cs"/>
              </a:rPr>
              <a:t>Angola          	Malawi</a:t>
            </a:r>
          </a:p>
          <a:p>
            <a:r>
              <a:rPr lang="en-US" sz="1200" kern="1200" dirty="0">
                <a:solidFill>
                  <a:schemeClr val="tx1"/>
                </a:solidFill>
                <a:effectLst/>
                <a:latin typeface="+mn-lt"/>
                <a:ea typeface="+mn-ea"/>
                <a:cs typeface="+mn-cs"/>
              </a:rPr>
              <a:t>Burkina Faso  	Mauritania</a:t>
            </a:r>
          </a:p>
          <a:p>
            <a:r>
              <a:rPr lang="en-US" sz="1200" kern="1200" dirty="0">
                <a:solidFill>
                  <a:schemeClr val="tx1"/>
                </a:solidFill>
                <a:effectLst/>
                <a:latin typeface="+mn-lt"/>
                <a:ea typeface="+mn-ea"/>
                <a:cs typeface="+mn-cs"/>
              </a:rPr>
              <a:t>Cameroon     	Mozambique</a:t>
            </a:r>
          </a:p>
          <a:p>
            <a:r>
              <a:rPr lang="en-US" sz="1200" kern="1200" dirty="0">
                <a:solidFill>
                  <a:schemeClr val="tx1"/>
                </a:solidFill>
                <a:effectLst/>
                <a:latin typeface="+mn-lt"/>
                <a:ea typeface="+mn-ea"/>
                <a:cs typeface="+mn-cs"/>
              </a:rPr>
              <a:t>Congo, Dem. Rep.	Niger</a:t>
            </a:r>
          </a:p>
          <a:p>
            <a:r>
              <a:rPr lang="en-US" sz="1200" kern="1200" dirty="0">
                <a:solidFill>
                  <a:schemeClr val="tx1"/>
                </a:solidFill>
                <a:effectLst/>
                <a:latin typeface="+mn-lt"/>
                <a:ea typeface="+mn-ea"/>
                <a:cs typeface="+mn-cs"/>
              </a:rPr>
              <a:t>Cote d'Ivoire  	Rwanda</a:t>
            </a:r>
          </a:p>
          <a:p>
            <a:r>
              <a:rPr lang="en-US" sz="1200" kern="1200" dirty="0">
                <a:solidFill>
                  <a:schemeClr val="tx1"/>
                </a:solidFill>
                <a:effectLst/>
                <a:latin typeface="+mn-lt"/>
                <a:ea typeface="+mn-ea"/>
                <a:cs typeface="+mn-cs"/>
              </a:rPr>
              <a:t>Gabon           	Senegal</a:t>
            </a:r>
          </a:p>
          <a:p>
            <a:r>
              <a:rPr lang="en-US" sz="1200" kern="1200" dirty="0">
                <a:solidFill>
                  <a:schemeClr val="tx1"/>
                </a:solidFill>
                <a:effectLst/>
                <a:latin typeface="+mn-lt"/>
                <a:ea typeface="+mn-ea"/>
                <a:cs typeface="+mn-cs"/>
              </a:rPr>
              <a:t>Ghana           	Sierra Leone</a:t>
            </a:r>
          </a:p>
          <a:p>
            <a:r>
              <a:rPr lang="en-US" sz="1200" kern="1200" dirty="0">
                <a:solidFill>
                  <a:schemeClr val="tx1"/>
                </a:solidFill>
                <a:effectLst/>
                <a:latin typeface="+mn-lt"/>
                <a:ea typeface="+mn-ea"/>
                <a:cs typeface="+mn-cs"/>
              </a:rPr>
              <a:t>Kenya           	Tanzania</a:t>
            </a:r>
          </a:p>
          <a:p>
            <a:r>
              <a:rPr lang="en-US" sz="1200" kern="1200" dirty="0">
                <a:solidFill>
                  <a:schemeClr val="tx1"/>
                </a:solidFill>
                <a:effectLst/>
                <a:latin typeface="+mn-lt"/>
                <a:ea typeface="+mn-ea"/>
                <a:cs typeface="+mn-cs"/>
              </a:rPr>
              <a:t>Liberia          	Togo</a:t>
            </a:r>
          </a:p>
          <a:p>
            <a:r>
              <a:rPr lang="en-US" sz="1200" kern="1200" dirty="0">
                <a:solidFill>
                  <a:schemeClr val="tx1"/>
                </a:solidFill>
                <a:effectLst/>
                <a:latin typeface="+mn-lt"/>
                <a:ea typeface="+mn-ea"/>
                <a:cs typeface="+mn-cs"/>
              </a:rPr>
              <a:t>Madagascar    	Zambia</a:t>
            </a:r>
          </a:p>
          <a:p>
            <a:endParaRPr lang="en-US" baseline="0" dirty="0"/>
          </a:p>
          <a:p>
            <a:endParaRPr lang="en-US" baseline="0" dirty="0"/>
          </a:p>
          <a:p>
            <a:r>
              <a:rPr lang="en-US" b="1" baseline="0" dirty="0"/>
              <a:t>Agriculture: </a:t>
            </a:r>
            <a:r>
              <a:rPr lang="en-US" b="0" baseline="0" dirty="0"/>
              <a:t>agriculture, hunting, fishing, etc.</a:t>
            </a:r>
          </a:p>
          <a:p>
            <a:r>
              <a:rPr lang="en-US" b="1" baseline="0" dirty="0"/>
              <a:t>Industry</a:t>
            </a:r>
            <a:r>
              <a:rPr lang="en-US" b="0" baseline="0" dirty="0"/>
              <a:t>: </a:t>
            </a:r>
            <a:r>
              <a:rPr lang="en-US" baseline="0" dirty="0"/>
              <a:t>mining, manufacturing, public utility services, construction</a:t>
            </a:r>
          </a:p>
          <a:p>
            <a:r>
              <a:rPr lang="en-US" b="1" baseline="0" dirty="0"/>
              <a:t>Services: </a:t>
            </a:r>
            <a:r>
              <a:rPr lang="en-US" baseline="0" dirty="0"/>
              <a:t>retail, hotels, transport and telecommunications, finance and business services, public administration, other services, and unspecified</a:t>
            </a:r>
            <a:endParaRPr lang="en-US" dirty="0"/>
          </a:p>
        </p:txBody>
      </p:sp>
      <p:sp>
        <p:nvSpPr>
          <p:cNvPr id="4" name="Slide Number Placeholder 3"/>
          <p:cNvSpPr>
            <a:spLocks noGrp="1"/>
          </p:cNvSpPr>
          <p:nvPr>
            <p:ph type="sldNum" sz="quarter" idx="10"/>
          </p:nvPr>
        </p:nvSpPr>
        <p:spPr/>
        <p:txBody>
          <a:bodyPr/>
          <a:lstStyle/>
          <a:p>
            <a:fld id="{18667934-D906-4A3C-976A-C379BD7145BA}" type="slidenum">
              <a:rPr lang="en-US" smtClean="0"/>
              <a:pPr/>
              <a:t>22</a:t>
            </a:fld>
            <a:endParaRPr lang="en-US"/>
          </a:p>
        </p:txBody>
      </p:sp>
    </p:spTree>
    <p:extLst>
      <p:ext uri="{BB962C8B-B14F-4D97-AF65-F5344CB8AC3E}">
        <p14:creationId xmlns:p14="http://schemas.microsoft.com/office/powerpoint/2010/main" val="1655794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bwMode="auto">
          <a:noFill/>
          <a:ln>
            <a:solidFill>
              <a:srgbClr val="000000"/>
            </a:solidFill>
            <a:miter lim="800000"/>
            <a:headEnd/>
            <a:tailEnd/>
          </a:ln>
        </p:spPr>
      </p:sp>
      <p:sp>
        <p:nvSpPr>
          <p:cNvPr id="17410"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Tree>
    <p:extLst>
      <p:ext uri="{BB962C8B-B14F-4D97-AF65-F5344CB8AC3E}">
        <p14:creationId xmlns:p14="http://schemas.microsoft.com/office/powerpoint/2010/main" val="676604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51494" indent="-289036" eaLnBrk="0" hangingPunct="0">
              <a:defRPr>
                <a:solidFill>
                  <a:schemeClr val="tx1"/>
                </a:solidFill>
                <a:latin typeface="Arial" panose="020B0604020202020204" pitchFamily="34" charset="0"/>
              </a:defRPr>
            </a:lvl2pPr>
            <a:lvl3pPr marL="1156145" indent="-231229" eaLnBrk="0" hangingPunct="0">
              <a:defRPr>
                <a:solidFill>
                  <a:schemeClr val="tx1"/>
                </a:solidFill>
                <a:latin typeface="Arial" panose="020B0604020202020204" pitchFamily="34" charset="0"/>
              </a:defRPr>
            </a:lvl3pPr>
            <a:lvl4pPr marL="1618602" indent="-231229" eaLnBrk="0" hangingPunct="0">
              <a:defRPr>
                <a:solidFill>
                  <a:schemeClr val="tx1"/>
                </a:solidFill>
                <a:latin typeface="Arial" panose="020B0604020202020204" pitchFamily="34" charset="0"/>
              </a:defRPr>
            </a:lvl4pPr>
            <a:lvl5pPr marL="2081060" indent="-231229" eaLnBrk="0" hangingPunct="0">
              <a:defRPr>
                <a:solidFill>
                  <a:schemeClr val="tx1"/>
                </a:solidFill>
                <a:latin typeface="Arial" panose="020B0604020202020204" pitchFamily="34" charset="0"/>
              </a:defRPr>
            </a:lvl5pPr>
            <a:lvl6pPr marL="2543518" indent="-231229" eaLnBrk="0" fontAlgn="base" hangingPunct="0">
              <a:spcBef>
                <a:spcPct val="0"/>
              </a:spcBef>
              <a:spcAft>
                <a:spcPct val="0"/>
              </a:spcAft>
              <a:defRPr>
                <a:solidFill>
                  <a:schemeClr val="tx1"/>
                </a:solidFill>
                <a:latin typeface="Arial" panose="020B0604020202020204" pitchFamily="34" charset="0"/>
              </a:defRPr>
            </a:lvl6pPr>
            <a:lvl7pPr marL="3005976" indent="-231229" eaLnBrk="0" fontAlgn="base" hangingPunct="0">
              <a:spcBef>
                <a:spcPct val="0"/>
              </a:spcBef>
              <a:spcAft>
                <a:spcPct val="0"/>
              </a:spcAft>
              <a:defRPr>
                <a:solidFill>
                  <a:schemeClr val="tx1"/>
                </a:solidFill>
                <a:latin typeface="Arial" panose="020B0604020202020204" pitchFamily="34" charset="0"/>
              </a:defRPr>
            </a:lvl7pPr>
            <a:lvl8pPr marL="3468434" indent="-231229" eaLnBrk="0" fontAlgn="base" hangingPunct="0">
              <a:spcBef>
                <a:spcPct val="0"/>
              </a:spcBef>
              <a:spcAft>
                <a:spcPct val="0"/>
              </a:spcAft>
              <a:defRPr>
                <a:solidFill>
                  <a:schemeClr val="tx1"/>
                </a:solidFill>
                <a:latin typeface="Arial" panose="020B0604020202020204" pitchFamily="34" charset="0"/>
              </a:defRPr>
            </a:lvl8pPr>
            <a:lvl9pPr marL="3930891" indent="-231229" eaLnBrk="0" fontAlgn="base" hangingPunct="0">
              <a:spcBef>
                <a:spcPct val="0"/>
              </a:spcBef>
              <a:spcAft>
                <a:spcPct val="0"/>
              </a:spcAft>
              <a:defRPr>
                <a:solidFill>
                  <a:schemeClr val="tx1"/>
                </a:solidFill>
                <a:latin typeface="Arial" panose="020B0604020202020204" pitchFamily="34" charset="0"/>
              </a:defRPr>
            </a:lvl9pPr>
          </a:lstStyle>
          <a:p>
            <a:fld id="{D422C162-5018-4865-A499-0F97DAAB171C}" type="slidenum">
              <a:rPr lang="en-US" altLang="en-US">
                <a:latin typeface="Times New Roman" panose="02020603050405020304" pitchFamily="18" charset="0"/>
              </a:rPr>
              <a:pPr/>
              <a:t>24</a:t>
            </a:fld>
            <a:endParaRPr lang="en-US" altLang="en-US">
              <a:latin typeface="Times New Roman" panose="02020603050405020304" pitchFamily="18" charset="0"/>
            </a:endParaRPr>
          </a:p>
        </p:txBody>
      </p:sp>
      <p:sp>
        <p:nvSpPr>
          <p:cNvPr id="32771" name="Rectangle 2"/>
          <p:cNvSpPr>
            <a:spLocks noGrp="1" noRot="1" noChangeAspect="1" noChangeArrowheads="1" noTextEdit="1"/>
          </p:cNvSpPr>
          <p:nvPr>
            <p:ph type="sldImg"/>
          </p:nvPr>
        </p:nvSpPr>
        <p:spPr>
          <a:xfrm>
            <a:off x="1176338" y="688975"/>
            <a:ext cx="4595812" cy="3446463"/>
          </a:xfrm>
          <a:solidFill>
            <a:srgbClr val="FFFFFF"/>
          </a:solidFill>
          <a:ln/>
        </p:spPr>
      </p:sp>
      <p:sp>
        <p:nvSpPr>
          <p:cNvPr id="3277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p>
        </p:txBody>
      </p:sp>
    </p:spTree>
    <p:extLst>
      <p:ext uri="{BB962C8B-B14F-4D97-AF65-F5344CB8AC3E}">
        <p14:creationId xmlns:p14="http://schemas.microsoft.com/office/powerpoint/2010/main" val="40303770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26</a:t>
            </a:fld>
            <a:endParaRPr lang="en-US"/>
          </a:p>
        </p:txBody>
      </p:sp>
    </p:spTree>
    <p:extLst>
      <p:ext uri="{BB962C8B-B14F-4D97-AF65-F5344CB8AC3E}">
        <p14:creationId xmlns:p14="http://schemas.microsoft.com/office/powerpoint/2010/main" val="1031503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51494" indent="-289036" eaLnBrk="0" hangingPunct="0">
              <a:defRPr>
                <a:solidFill>
                  <a:schemeClr val="tx1"/>
                </a:solidFill>
                <a:latin typeface="Arial" panose="020B0604020202020204" pitchFamily="34" charset="0"/>
              </a:defRPr>
            </a:lvl2pPr>
            <a:lvl3pPr marL="1156145" indent="-231229" eaLnBrk="0" hangingPunct="0">
              <a:defRPr>
                <a:solidFill>
                  <a:schemeClr val="tx1"/>
                </a:solidFill>
                <a:latin typeface="Arial" panose="020B0604020202020204" pitchFamily="34" charset="0"/>
              </a:defRPr>
            </a:lvl3pPr>
            <a:lvl4pPr marL="1618602" indent="-231229" eaLnBrk="0" hangingPunct="0">
              <a:defRPr>
                <a:solidFill>
                  <a:schemeClr val="tx1"/>
                </a:solidFill>
                <a:latin typeface="Arial" panose="020B0604020202020204" pitchFamily="34" charset="0"/>
              </a:defRPr>
            </a:lvl4pPr>
            <a:lvl5pPr marL="2081060" indent="-231229" eaLnBrk="0" hangingPunct="0">
              <a:defRPr>
                <a:solidFill>
                  <a:schemeClr val="tx1"/>
                </a:solidFill>
                <a:latin typeface="Arial" panose="020B0604020202020204" pitchFamily="34" charset="0"/>
              </a:defRPr>
            </a:lvl5pPr>
            <a:lvl6pPr marL="2543518" indent="-231229" eaLnBrk="0" fontAlgn="base" hangingPunct="0">
              <a:spcBef>
                <a:spcPct val="0"/>
              </a:spcBef>
              <a:spcAft>
                <a:spcPct val="0"/>
              </a:spcAft>
              <a:defRPr>
                <a:solidFill>
                  <a:schemeClr val="tx1"/>
                </a:solidFill>
                <a:latin typeface="Arial" panose="020B0604020202020204" pitchFamily="34" charset="0"/>
              </a:defRPr>
            </a:lvl6pPr>
            <a:lvl7pPr marL="3005976" indent="-231229" eaLnBrk="0" fontAlgn="base" hangingPunct="0">
              <a:spcBef>
                <a:spcPct val="0"/>
              </a:spcBef>
              <a:spcAft>
                <a:spcPct val="0"/>
              </a:spcAft>
              <a:defRPr>
                <a:solidFill>
                  <a:schemeClr val="tx1"/>
                </a:solidFill>
                <a:latin typeface="Arial" panose="020B0604020202020204" pitchFamily="34" charset="0"/>
              </a:defRPr>
            </a:lvl7pPr>
            <a:lvl8pPr marL="3468434" indent="-231229" eaLnBrk="0" fontAlgn="base" hangingPunct="0">
              <a:spcBef>
                <a:spcPct val="0"/>
              </a:spcBef>
              <a:spcAft>
                <a:spcPct val="0"/>
              </a:spcAft>
              <a:defRPr>
                <a:solidFill>
                  <a:schemeClr val="tx1"/>
                </a:solidFill>
                <a:latin typeface="Arial" panose="020B0604020202020204" pitchFamily="34" charset="0"/>
              </a:defRPr>
            </a:lvl8pPr>
            <a:lvl9pPr marL="3930891" indent="-231229" eaLnBrk="0" fontAlgn="base" hangingPunct="0">
              <a:spcBef>
                <a:spcPct val="0"/>
              </a:spcBef>
              <a:spcAft>
                <a:spcPct val="0"/>
              </a:spcAft>
              <a:defRPr>
                <a:solidFill>
                  <a:schemeClr val="tx1"/>
                </a:solidFill>
                <a:latin typeface="Arial" panose="020B0604020202020204" pitchFamily="34" charset="0"/>
              </a:defRPr>
            </a:lvl9pPr>
          </a:lstStyle>
          <a:p>
            <a:fld id="{23ABC278-5269-4490-A003-FF75D908B7FE}" type="slidenum">
              <a:rPr lang="en-US" altLang="en-US">
                <a:latin typeface="Times New Roman" panose="02020603050405020304" pitchFamily="18" charset="0"/>
              </a:rPr>
              <a:pPr/>
              <a:t>28</a:t>
            </a:fld>
            <a:endParaRPr lang="en-US" altLang="en-US">
              <a:latin typeface="Times New Roman" panose="02020603050405020304" pitchFamily="18" charset="0"/>
            </a:endParaRPr>
          </a:p>
        </p:txBody>
      </p:sp>
      <p:sp>
        <p:nvSpPr>
          <p:cNvPr id="40963" name="Rectangle 2"/>
          <p:cNvSpPr>
            <a:spLocks noGrp="1" noRot="1" noChangeAspect="1" noChangeArrowheads="1" noTextEdit="1"/>
          </p:cNvSpPr>
          <p:nvPr>
            <p:ph type="sldImg"/>
          </p:nvPr>
        </p:nvSpPr>
        <p:spPr>
          <a:xfrm>
            <a:off x="1176338" y="688975"/>
            <a:ext cx="4595812" cy="3446463"/>
          </a:xfrm>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865959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A60945FC-5108-45D3-995C-CB6DCE043F44}" type="slidenum">
              <a:rPr lang="en-US" altLang="en-US" sz="1200" smtClean="0"/>
              <a:pPr/>
              <a:t>11</a:t>
            </a:fld>
            <a:endParaRPr lang="en-US" altLang="en-US" sz="1200"/>
          </a:p>
        </p:txBody>
      </p:sp>
    </p:spTree>
    <p:extLst>
      <p:ext uri="{BB962C8B-B14F-4D97-AF65-F5344CB8AC3E}">
        <p14:creationId xmlns:p14="http://schemas.microsoft.com/office/powerpoint/2010/main" val="1572168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panose="02020603050405020304" pitchFamily="18" charset="0"/>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A60945FC-5108-45D3-995C-CB6DCE043F44}" type="slidenum">
              <a:rPr lang="en-US" altLang="en-US" sz="1200" smtClean="0"/>
              <a:pPr/>
              <a:t>13</a:t>
            </a:fld>
            <a:endParaRPr lang="en-US" altLang="en-US" sz="1200"/>
          </a:p>
        </p:txBody>
      </p:sp>
    </p:spTree>
    <p:extLst>
      <p:ext uri="{BB962C8B-B14F-4D97-AF65-F5344CB8AC3E}">
        <p14:creationId xmlns:p14="http://schemas.microsoft.com/office/powerpoint/2010/main" val="3479316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14</a:t>
            </a:fld>
            <a:endParaRPr lang="en-US" dirty="0"/>
          </a:p>
        </p:txBody>
      </p:sp>
    </p:spTree>
    <p:extLst>
      <p:ext uri="{BB962C8B-B14F-4D97-AF65-F5344CB8AC3E}">
        <p14:creationId xmlns:p14="http://schemas.microsoft.com/office/powerpoint/2010/main" val="7708568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15</a:t>
            </a:fld>
            <a:endParaRPr lang="en-US" dirty="0"/>
          </a:p>
        </p:txBody>
      </p:sp>
    </p:spTree>
    <p:extLst>
      <p:ext uri="{BB962C8B-B14F-4D97-AF65-F5344CB8AC3E}">
        <p14:creationId xmlns:p14="http://schemas.microsoft.com/office/powerpoint/2010/main" val="2573342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16</a:t>
            </a:fld>
            <a:endParaRPr lang="en-US" dirty="0"/>
          </a:p>
        </p:txBody>
      </p:sp>
    </p:spTree>
    <p:extLst>
      <p:ext uri="{BB962C8B-B14F-4D97-AF65-F5344CB8AC3E}">
        <p14:creationId xmlns:p14="http://schemas.microsoft.com/office/powerpoint/2010/main" val="231575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17</a:t>
            </a:fld>
            <a:endParaRPr lang="en-US" dirty="0"/>
          </a:p>
        </p:txBody>
      </p:sp>
    </p:spTree>
    <p:extLst>
      <p:ext uri="{BB962C8B-B14F-4D97-AF65-F5344CB8AC3E}">
        <p14:creationId xmlns:p14="http://schemas.microsoft.com/office/powerpoint/2010/main" val="4182753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18</a:t>
            </a:fld>
            <a:endParaRPr lang="en-US" dirty="0"/>
          </a:p>
        </p:txBody>
      </p:sp>
    </p:spTree>
    <p:extLst>
      <p:ext uri="{BB962C8B-B14F-4D97-AF65-F5344CB8AC3E}">
        <p14:creationId xmlns:p14="http://schemas.microsoft.com/office/powerpoint/2010/main" val="3267783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A0874382-BF8E-4DDF-96A0-73C4B7F6E3E2}" type="slidenum">
              <a:rPr lang="en-US" smtClean="0"/>
              <a:pPr/>
              <a:t>19</a:t>
            </a:fld>
            <a:endParaRPr lang="en-US" dirty="0"/>
          </a:p>
        </p:txBody>
      </p:sp>
    </p:spTree>
    <p:extLst>
      <p:ext uri="{BB962C8B-B14F-4D97-AF65-F5344CB8AC3E}">
        <p14:creationId xmlns:p14="http://schemas.microsoft.com/office/powerpoint/2010/main" val="33338946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5564DD-9844-41B0-A119-48FCDFE01D3A}" type="slidenum">
              <a:rPr lang="en-US" altLang="en-US"/>
              <a:pPr>
                <a:defRPr/>
              </a:pPr>
              <a:t>‹#›</a:t>
            </a:fld>
            <a:endParaRPr lang="en-US" altLang="en-US"/>
          </a:p>
        </p:txBody>
      </p:sp>
      <p:grpSp>
        <p:nvGrpSpPr>
          <p:cNvPr id="7" name="Group 6"/>
          <p:cNvGrpSpPr/>
          <p:nvPr userDrawn="1"/>
        </p:nvGrpSpPr>
        <p:grpSpPr>
          <a:xfrm>
            <a:off x="0" y="0"/>
            <a:ext cx="9144000" cy="943895"/>
            <a:chOff x="-3175" y="5914103"/>
            <a:chExt cx="9144000" cy="943895"/>
          </a:xfrm>
        </p:grpSpPr>
        <p:sp>
          <p:nvSpPr>
            <p:cNvPr id="8" name="Rectangle 7"/>
            <p:cNvSpPr/>
            <p:nvPr userDrawn="1"/>
          </p:nvSpPr>
          <p:spPr>
            <a:xfrm>
              <a:off x="-3175" y="5914103"/>
              <a:ext cx="9144000" cy="943895"/>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418" t="42305"/>
            <a:stretch/>
          </p:blipFill>
          <p:spPr>
            <a:xfrm>
              <a:off x="202379" y="6046836"/>
              <a:ext cx="4500003" cy="675819"/>
            </a:xfrm>
            <a:prstGeom prst="rect">
              <a:avLst/>
            </a:prstGeom>
          </p:spPr>
        </p:pic>
      </p:grpSp>
    </p:spTree>
    <p:extLst>
      <p:ext uri="{BB962C8B-B14F-4D97-AF65-F5344CB8AC3E}">
        <p14:creationId xmlns:p14="http://schemas.microsoft.com/office/powerpoint/2010/main" val="55898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B57C3F-E553-40D7-B80C-ABC5426F6E50}" type="slidenum">
              <a:rPr lang="en-US" altLang="en-US"/>
              <a:pPr>
                <a:defRPr/>
              </a:pPr>
              <a:t>‹#›</a:t>
            </a:fld>
            <a:endParaRPr lang="en-US" altLang="en-US"/>
          </a:p>
        </p:txBody>
      </p:sp>
    </p:spTree>
    <p:extLst>
      <p:ext uri="{BB962C8B-B14F-4D97-AF65-F5344CB8AC3E}">
        <p14:creationId xmlns:p14="http://schemas.microsoft.com/office/powerpoint/2010/main" val="3299360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FB9983B-E5E0-4A77-A6C0-45A3D738F037}" type="slidenum">
              <a:rPr lang="en-US" altLang="en-US"/>
              <a:pPr>
                <a:defRPr/>
              </a:pPr>
              <a:t>‹#›</a:t>
            </a:fld>
            <a:endParaRPr lang="en-US" altLang="en-US"/>
          </a:p>
        </p:txBody>
      </p:sp>
    </p:spTree>
    <p:extLst>
      <p:ext uri="{BB962C8B-B14F-4D97-AF65-F5344CB8AC3E}">
        <p14:creationId xmlns:p14="http://schemas.microsoft.com/office/powerpoint/2010/main" val="3449310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2"/>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71817F47-EF7F-4D8D-AB6C-714189D827CD}" type="slidenum">
              <a:rPr lang="en-US"/>
              <a:pPr>
                <a:defRPr/>
              </a:pPr>
              <a:t>‹#›</a:t>
            </a:fld>
            <a:endParaRPr lang="en-US"/>
          </a:p>
        </p:txBody>
      </p:sp>
      <p:grpSp>
        <p:nvGrpSpPr>
          <p:cNvPr id="8" name="Group 7"/>
          <p:cNvGrpSpPr/>
          <p:nvPr userDrawn="1"/>
        </p:nvGrpSpPr>
        <p:grpSpPr>
          <a:xfrm>
            <a:off x="0" y="0"/>
            <a:ext cx="9144000" cy="943895"/>
            <a:chOff x="-3175" y="5914103"/>
            <a:chExt cx="9144000" cy="943895"/>
          </a:xfrm>
        </p:grpSpPr>
        <p:sp>
          <p:nvSpPr>
            <p:cNvPr id="9" name="Rectangle 8"/>
            <p:cNvSpPr/>
            <p:nvPr userDrawn="1"/>
          </p:nvSpPr>
          <p:spPr>
            <a:xfrm>
              <a:off x="-3175" y="5914103"/>
              <a:ext cx="9144000" cy="943895"/>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418" t="42305"/>
            <a:stretch/>
          </p:blipFill>
          <p:spPr>
            <a:xfrm>
              <a:off x="202379" y="6046836"/>
              <a:ext cx="4500003" cy="675819"/>
            </a:xfrm>
            <a:prstGeom prst="rect">
              <a:avLst/>
            </a:prstGeom>
          </p:spPr>
        </p:pic>
      </p:grpSp>
    </p:spTree>
    <p:extLst>
      <p:ext uri="{BB962C8B-B14F-4D97-AF65-F5344CB8AC3E}">
        <p14:creationId xmlns:p14="http://schemas.microsoft.com/office/powerpoint/2010/main" val="42040815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a:t>ESPP90b Spring 2017</a:t>
            </a:r>
          </a:p>
        </p:txBody>
      </p:sp>
      <p:sp>
        <p:nvSpPr>
          <p:cNvPr id="5" name="Rectangle 6"/>
          <p:cNvSpPr>
            <a:spLocks noGrp="1" noChangeArrowheads="1"/>
          </p:cNvSpPr>
          <p:nvPr>
            <p:ph type="sldNum" sz="quarter" idx="12"/>
          </p:nvPr>
        </p:nvSpPr>
        <p:spPr>
          <a:ln/>
        </p:spPr>
        <p:txBody>
          <a:bodyPr/>
          <a:lstStyle>
            <a:lvl1pPr>
              <a:defRPr/>
            </a:lvl1pPr>
          </a:lstStyle>
          <a:p>
            <a:pPr>
              <a:defRPr/>
            </a:pPr>
            <a:endParaRPr lang="en-US" dirty="0"/>
          </a:p>
        </p:txBody>
      </p:sp>
      <p:grpSp>
        <p:nvGrpSpPr>
          <p:cNvPr id="6" name="Group 5"/>
          <p:cNvGrpSpPr/>
          <p:nvPr userDrawn="1"/>
        </p:nvGrpSpPr>
        <p:grpSpPr>
          <a:xfrm>
            <a:off x="0" y="0"/>
            <a:ext cx="9144000" cy="943895"/>
            <a:chOff x="-3175" y="5914103"/>
            <a:chExt cx="9144000" cy="943895"/>
          </a:xfrm>
        </p:grpSpPr>
        <p:sp>
          <p:nvSpPr>
            <p:cNvPr id="7" name="Rectangle 6"/>
            <p:cNvSpPr/>
            <p:nvPr userDrawn="1"/>
          </p:nvSpPr>
          <p:spPr>
            <a:xfrm>
              <a:off x="-3175" y="5914103"/>
              <a:ext cx="9144000" cy="943895"/>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418" t="42305"/>
            <a:stretch/>
          </p:blipFill>
          <p:spPr>
            <a:xfrm>
              <a:off x="202379" y="6046836"/>
              <a:ext cx="4500003" cy="675819"/>
            </a:xfrm>
            <a:prstGeom prst="rect">
              <a:avLst/>
            </a:prstGeom>
          </p:spPr>
        </p:pic>
      </p:grpSp>
    </p:spTree>
    <p:extLst>
      <p:ext uri="{BB962C8B-B14F-4D97-AF65-F5344CB8AC3E}">
        <p14:creationId xmlns:p14="http://schemas.microsoft.com/office/powerpoint/2010/main" val="605099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26F316-45BB-4EE7-9145-D5BC43F822CC}" type="slidenum">
              <a:rPr lang="en-US" altLang="en-US"/>
              <a:pPr>
                <a:defRPr/>
              </a:pPr>
              <a:t>‹#›</a:t>
            </a:fld>
            <a:endParaRPr lang="en-US" altLang="en-US"/>
          </a:p>
        </p:txBody>
      </p:sp>
      <p:grpSp>
        <p:nvGrpSpPr>
          <p:cNvPr id="7" name="Group 6"/>
          <p:cNvGrpSpPr/>
          <p:nvPr userDrawn="1"/>
        </p:nvGrpSpPr>
        <p:grpSpPr>
          <a:xfrm>
            <a:off x="0" y="0"/>
            <a:ext cx="9144000" cy="943895"/>
            <a:chOff x="-3175" y="5914103"/>
            <a:chExt cx="9144000" cy="943895"/>
          </a:xfrm>
        </p:grpSpPr>
        <p:sp>
          <p:nvSpPr>
            <p:cNvPr id="8" name="Rectangle 7"/>
            <p:cNvSpPr/>
            <p:nvPr userDrawn="1"/>
          </p:nvSpPr>
          <p:spPr>
            <a:xfrm>
              <a:off x="-3175" y="5914103"/>
              <a:ext cx="9144000" cy="943895"/>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418" t="42305"/>
            <a:stretch/>
          </p:blipFill>
          <p:spPr>
            <a:xfrm>
              <a:off x="202379" y="6046836"/>
              <a:ext cx="4500003" cy="675819"/>
            </a:xfrm>
            <a:prstGeom prst="rect">
              <a:avLst/>
            </a:prstGeom>
          </p:spPr>
        </p:pic>
      </p:grpSp>
    </p:spTree>
    <p:extLst>
      <p:ext uri="{BB962C8B-B14F-4D97-AF65-F5344CB8AC3E}">
        <p14:creationId xmlns:p14="http://schemas.microsoft.com/office/powerpoint/2010/main" val="2027201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3F46A2-2F46-4ADA-93C0-47410199477C}" type="slidenum">
              <a:rPr lang="en-US" altLang="en-US"/>
              <a:pPr>
                <a:defRPr/>
              </a:pPr>
              <a:t>‹#›</a:t>
            </a:fld>
            <a:endParaRPr lang="en-US" altLang="en-US"/>
          </a:p>
        </p:txBody>
      </p:sp>
    </p:spTree>
    <p:extLst>
      <p:ext uri="{BB962C8B-B14F-4D97-AF65-F5344CB8AC3E}">
        <p14:creationId xmlns:p14="http://schemas.microsoft.com/office/powerpoint/2010/main" val="2874395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A00E6D-50B2-43C4-921C-6524BFC4AC1D}" type="slidenum">
              <a:rPr lang="en-US" altLang="en-US"/>
              <a:pPr>
                <a:defRPr/>
              </a:pPr>
              <a:t>‹#›</a:t>
            </a:fld>
            <a:endParaRPr lang="en-US" altLang="en-US"/>
          </a:p>
        </p:txBody>
      </p:sp>
    </p:spTree>
    <p:extLst>
      <p:ext uri="{BB962C8B-B14F-4D97-AF65-F5344CB8AC3E}">
        <p14:creationId xmlns:p14="http://schemas.microsoft.com/office/powerpoint/2010/main" val="3148577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17CE7A9-35C7-4A04-89BC-66747869B85C}" type="slidenum">
              <a:rPr lang="en-US" altLang="en-US"/>
              <a:pPr>
                <a:defRPr/>
              </a:pPr>
              <a:t>‹#›</a:t>
            </a:fld>
            <a:endParaRPr lang="en-US" altLang="en-US"/>
          </a:p>
        </p:txBody>
      </p:sp>
    </p:spTree>
    <p:extLst>
      <p:ext uri="{BB962C8B-B14F-4D97-AF65-F5344CB8AC3E}">
        <p14:creationId xmlns:p14="http://schemas.microsoft.com/office/powerpoint/2010/main" val="1964562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001023C-F8AA-410F-BC65-99093183833C}" type="slidenum">
              <a:rPr lang="en-US" altLang="en-US"/>
              <a:pPr>
                <a:defRPr/>
              </a:pPr>
              <a:t>‹#›</a:t>
            </a:fld>
            <a:endParaRPr lang="en-US" altLang="en-US"/>
          </a:p>
        </p:txBody>
      </p:sp>
    </p:spTree>
    <p:extLst>
      <p:ext uri="{BB962C8B-B14F-4D97-AF65-F5344CB8AC3E}">
        <p14:creationId xmlns:p14="http://schemas.microsoft.com/office/powerpoint/2010/main" val="2580069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8629E85-460A-4762-ADE7-802C8EFBC837}" type="slidenum">
              <a:rPr lang="en-US" altLang="en-US"/>
              <a:pPr>
                <a:defRPr/>
              </a:pPr>
              <a:t>‹#›</a:t>
            </a:fld>
            <a:endParaRPr lang="en-US" altLang="en-US"/>
          </a:p>
        </p:txBody>
      </p:sp>
      <p:grpSp>
        <p:nvGrpSpPr>
          <p:cNvPr id="5" name="Group 4"/>
          <p:cNvGrpSpPr/>
          <p:nvPr userDrawn="1"/>
        </p:nvGrpSpPr>
        <p:grpSpPr>
          <a:xfrm>
            <a:off x="0" y="0"/>
            <a:ext cx="9144000" cy="943895"/>
            <a:chOff x="-3175" y="5914103"/>
            <a:chExt cx="9144000" cy="943895"/>
          </a:xfrm>
        </p:grpSpPr>
        <p:sp>
          <p:nvSpPr>
            <p:cNvPr id="6" name="Rectangle 5"/>
            <p:cNvSpPr/>
            <p:nvPr userDrawn="1"/>
          </p:nvSpPr>
          <p:spPr>
            <a:xfrm>
              <a:off x="-3175" y="5914103"/>
              <a:ext cx="9144000" cy="943895"/>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418" t="42305"/>
            <a:stretch/>
          </p:blipFill>
          <p:spPr>
            <a:xfrm>
              <a:off x="202379" y="6046836"/>
              <a:ext cx="4500003" cy="675819"/>
            </a:xfrm>
            <a:prstGeom prst="rect">
              <a:avLst/>
            </a:prstGeom>
          </p:spPr>
        </p:pic>
      </p:grpSp>
    </p:spTree>
    <p:extLst>
      <p:ext uri="{BB962C8B-B14F-4D97-AF65-F5344CB8AC3E}">
        <p14:creationId xmlns:p14="http://schemas.microsoft.com/office/powerpoint/2010/main" val="3399533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C894A91-58CC-4BB7-B6B4-C3A5117D6F33}" type="slidenum">
              <a:rPr lang="en-US" altLang="en-US"/>
              <a:pPr>
                <a:defRPr/>
              </a:pPr>
              <a:t>‹#›</a:t>
            </a:fld>
            <a:endParaRPr lang="en-US" altLang="en-US"/>
          </a:p>
        </p:txBody>
      </p:sp>
    </p:spTree>
    <p:extLst>
      <p:ext uri="{BB962C8B-B14F-4D97-AF65-F5344CB8AC3E}">
        <p14:creationId xmlns:p14="http://schemas.microsoft.com/office/powerpoint/2010/main" val="2502059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9A0BCFA-35A2-4BEB-BA1F-0A8BF303990C}" type="slidenum">
              <a:rPr lang="en-US" altLang="en-US"/>
              <a:pPr>
                <a:defRPr/>
              </a:pPr>
              <a:t>‹#›</a:t>
            </a:fld>
            <a:endParaRPr lang="en-US" altLang="en-US"/>
          </a:p>
        </p:txBody>
      </p:sp>
    </p:spTree>
    <p:extLst>
      <p:ext uri="{BB962C8B-B14F-4D97-AF65-F5344CB8AC3E}">
        <p14:creationId xmlns:p14="http://schemas.microsoft.com/office/powerpoint/2010/main" val="621492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Times"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965EEDC-BCE1-4B8D-ACDF-FFC92B5ECB69}" type="slidenum">
              <a:rPr lang="en-US" altLang="en-US"/>
              <a:pPr>
                <a:defRPr/>
              </a:pPr>
              <a:t>‹#›</a:t>
            </a:fld>
            <a:endParaRPr lang="en-US" altLang="en-US"/>
          </a:p>
        </p:txBody>
      </p:sp>
      <p:pic>
        <p:nvPicPr>
          <p:cNvPr id="1031" name="Picture 10" descr="CHDSAEM_3line_pptslide2.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0"/>
            <a:ext cx="9144000"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2"/>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952500"/>
            <a:ext cx="91440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pitchFamily="-106" charset="-128"/>
        </a:defRPr>
      </a:lvl1pPr>
      <a:lvl2pPr algn="ctr" rtl="0" eaLnBrk="0" fontAlgn="base" hangingPunct="0">
        <a:spcBef>
          <a:spcPct val="0"/>
        </a:spcBef>
        <a:spcAft>
          <a:spcPct val="0"/>
        </a:spcAft>
        <a:defRPr sz="4400">
          <a:solidFill>
            <a:schemeClr val="tx2"/>
          </a:solidFill>
          <a:latin typeface="Times" charset="0"/>
          <a:ea typeface="MS PGothic" panose="020B0600070205080204" pitchFamily="34" charset="-128"/>
          <a:cs typeface="ＭＳ Ｐゴシック" pitchFamily="-106" charset="-128"/>
        </a:defRPr>
      </a:lvl2pPr>
      <a:lvl3pPr algn="ctr" rtl="0" eaLnBrk="0" fontAlgn="base" hangingPunct="0">
        <a:spcBef>
          <a:spcPct val="0"/>
        </a:spcBef>
        <a:spcAft>
          <a:spcPct val="0"/>
        </a:spcAft>
        <a:defRPr sz="4400">
          <a:solidFill>
            <a:schemeClr val="tx2"/>
          </a:solidFill>
          <a:latin typeface="Times" charset="0"/>
          <a:ea typeface="MS PGothic" panose="020B0600070205080204" pitchFamily="34" charset="-128"/>
          <a:cs typeface="ＭＳ Ｐゴシック" pitchFamily="-106" charset="-128"/>
        </a:defRPr>
      </a:lvl3pPr>
      <a:lvl4pPr algn="ctr" rtl="0" eaLnBrk="0" fontAlgn="base" hangingPunct="0">
        <a:spcBef>
          <a:spcPct val="0"/>
        </a:spcBef>
        <a:spcAft>
          <a:spcPct val="0"/>
        </a:spcAft>
        <a:defRPr sz="4400">
          <a:solidFill>
            <a:schemeClr val="tx2"/>
          </a:solidFill>
          <a:latin typeface="Times" charset="0"/>
          <a:ea typeface="MS PGothic" panose="020B0600070205080204" pitchFamily="34" charset="-128"/>
          <a:cs typeface="ＭＳ Ｐゴシック" pitchFamily="-106" charset="-128"/>
        </a:defRPr>
      </a:lvl4pPr>
      <a:lvl5pPr algn="ctr" rtl="0" eaLnBrk="0" fontAlgn="base" hangingPunct="0">
        <a:spcBef>
          <a:spcPct val="0"/>
        </a:spcBef>
        <a:spcAft>
          <a:spcPct val="0"/>
        </a:spcAft>
        <a:defRPr sz="4400">
          <a:solidFill>
            <a:schemeClr val="tx2"/>
          </a:solidFill>
          <a:latin typeface="Times" charset="0"/>
          <a:ea typeface="MS PGothic" panose="020B0600070205080204" pitchFamily="34" charset="-128"/>
          <a:cs typeface="ＭＳ Ｐゴシック" pitchFamily="-106" charset="-128"/>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pitchFamily="-106"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2.emf"/></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5.emf"/><Relationship Id="rId5" Type="http://schemas.openxmlformats.org/officeDocument/2006/relationships/image" Target="../media/image24.png"/><Relationship Id="rId4" Type="http://schemas.openxmlformats.org/officeDocument/2006/relationships/hyperlink" Target="http://www.planetretail.net/"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hyperlink" Target="http://www.planetretail.net/" TargetMode="External"/><Relationship Id="rId4" Type="http://schemas.openxmlformats.org/officeDocument/2006/relationships/image" Target="../media/image26.em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7.emf"/></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5.jp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429000"/>
            <a:ext cx="9144000" cy="3276600"/>
          </a:xfrm>
        </p:spPr>
        <p:txBody>
          <a:bodyPr>
            <a:normAutofit/>
          </a:bodyPr>
          <a:lstStyle/>
          <a:p>
            <a:r>
              <a:rPr lang="en-US" dirty="0"/>
              <a:t> </a:t>
            </a:r>
            <a:r>
              <a:rPr lang="en-US" sz="2800" dirty="0">
                <a:latin typeface="Georgia" pitchFamily="18" charset="0"/>
              </a:rPr>
              <a:t>Christopher B. Barrett, Cornell University</a:t>
            </a:r>
            <a:br>
              <a:rPr lang="en-US" sz="2800" dirty="0">
                <a:latin typeface="Georgia" pitchFamily="18" charset="0"/>
              </a:rPr>
            </a:br>
            <a:r>
              <a:rPr lang="en-US" sz="2800" dirty="0">
                <a:latin typeface="Georgia" pitchFamily="18" charset="0"/>
              </a:rPr>
              <a:t>Simon Brand Memorial Lecture</a:t>
            </a:r>
            <a:br>
              <a:rPr lang="en-US" sz="2800" dirty="0">
                <a:latin typeface="Georgia" pitchFamily="18" charset="0"/>
              </a:rPr>
            </a:br>
            <a:r>
              <a:rPr lang="en-US" sz="2800" dirty="0">
                <a:latin typeface="Georgia" pitchFamily="18" charset="0"/>
              </a:rPr>
              <a:t>57</a:t>
            </a:r>
            <a:r>
              <a:rPr lang="en-US" sz="2800" baseline="30000" dirty="0">
                <a:latin typeface="Georgia" pitchFamily="18" charset="0"/>
              </a:rPr>
              <a:t>th</a:t>
            </a:r>
            <a:r>
              <a:rPr lang="en-US" sz="2800" dirty="0">
                <a:latin typeface="Georgia" pitchFamily="18" charset="0"/>
              </a:rPr>
              <a:t> Agricultural Economics Association</a:t>
            </a:r>
            <a:br>
              <a:rPr lang="en-US" sz="2800" dirty="0">
                <a:latin typeface="Georgia" pitchFamily="18" charset="0"/>
              </a:rPr>
            </a:br>
            <a:r>
              <a:rPr lang="en-US" sz="2800" dirty="0">
                <a:latin typeface="Georgia" pitchFamily="18" charset="0"/>
              </a:rPr>
              <a:t>of South Africa Annual Conference</a:t>
            </a:r>
            <a:br>
              <a:rPr lang="en-US" sz="2800" dirty="0">
                <a:latin typeface="Georgia" pitchFamily="18" charset="0"/>
              </a:rPr>
            </a:br>
            <a:r>
              <a:rPr lang="en-US" sz="2800" dirty="0">
                <a:latin typeface="Georgia" pitchFamily="18" charset="0"/>
              </a:rPr>
              <a:t>October 9</a:t>
            </a:r>
            <a:r>
              <a:rPr lang="en-US" sz="2500" dirty="0">
                <a:latin typeface="Georgia" pitchFamily="18" charset="0"/>
              </a:rPr>
              <a:t>, 2019</a:t>
            </a:r>
          </a:p>
        </p:txBody>
      </p:sp>
      <p:sp>
        <p:nvSpPr>
          <p:cNvPr id="3" name="TextBox 2"/>
          <p:cNvSpPr txBox="1"/>
          <p:nvPr/>
        </p:nvSpPr>
        <p:spPr>
          <a:xfrm>
            <a:off x="266700" y="1981200"/>
            <a:ext cx="8610600" cy="954107"/>
          </a:xfrm>
          <a:prstGeom prst="rect">
            <a:avLst/>
          </a:prstGeom>
          <a:noFill/>
        </p:spPr>
        <p:txBody>
          <a:bodyPr wrap="square" rtlCol="0">
            <a:spAutoFit/>
          </a:bodyPr>
          <a:lstStyle/>
          <a:p>
            <a:pPr algn="ctr"/>
            <a:r>
              <a:rPr lang="en-US" sz="2800" b="1" dirty="0">
                <a:latin typeface="Georgia" panose="02040502050405020303" pitchFamily="18" charset="0"/>
              </a:rPr>
              <a:t>Inclusive, Sustainable, and Resilient Food Systems Transformation in Africa</a:t>
            </a:r>
          </a:p>
        </p:txBody>
      </p:sp>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Tree>
    <p:extLst>
      <p:ext uri="{BB962C8B-B14F-4D97-AF65-F5344CB8AC3E}">
        <p14:creationId xmlns:p14="http://schemas.microsoft.com/office/powerpoint/2010/main" val="1294725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1"/>
          </p:nvPr>
        </p:nvSpPr>
        <p:spPr>
          <a:xfrm>
            <a:off x="228600" y="1060559"/>
            <a:ext cx="8686799" cy="1371600"/>
          </a:xfrm>
        </p:spPr>
        <p:txBody>
          <a:bodyPr/>
          <a:lstStyle/>
          <a:p>
            <a:pPr marL="0" indent="0">
              <a:buNone/>
            </a:pPr>
            <a:r>
              <a:rPr lang="en-US" sz="2400" b="1" dirty="0">
                <a:cs typeface="Arial" panose="020B0604020202020204" pitchFamily="34" charset="0"/>
              </a:rPr>
              <a:t>Gains in African ag productivity respectable in many places, but </a:t>
            </a:r>
            <a:r>
              <a:rPr lang="en-US" sz="2400" b="1" dirty="0"/>
              <a:t>coming mainly in land rather than labor productivity. Ag labor productivity growth is key to inclusive, sustainable growth.</a:t>
            </a:r>
          </a:p>
        </p:txBody>
      </p:sp>
      <p:pic>
        <p:nvPicPr>
          <p:cNvPr id="8"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11" name="TextBox 10"/>
          <p:cNvSpPr txBox="1">
            <a:spLocks noChangeArrowheads="1"/>
          </p:cNvSpPr>
          <p:nvPr/>
        </p:nvSpPr>
        <p:spPr bwMode="auto">
          <a:xfrm>
            <a:off x="5562600" y="201008"/>
            <a:ext cx="3581400" cy="523220"/>
          </a:xfrm>
          <a:prstGeom prst="rect">
            <a:avLst/>
          </a:prstGeom>
          <a:noFill/>
          <a:ln w="9525">
            <a:noFill/>
            <a:miter lim="800000"/>
            <a:headEnd/>
            <a:tailEnd/>
          </a:ln>
        </p:spPr>
        <p:txBody>
          <a:bodyPr wrap="square">
            <a:spAutoFit/>
          </a:bodyPr>
          <a:lstStyle/>
          <a:p>
            <a:r>
              <a:rPr lang="en-US" sz="2800" b="1" dirty="0">
                <a:solidFill>
                  <a:schemeClr val="bg1"/>
                </a:solidFill>
                <a:latin typeface="Arial" panose="020B0604020202020204" pitchFamily="34" charset="0"/>
                <a:cs typeface="Arial" panose="020B0604020202020204" pitchFamily="34" charset="0"/>
              </a:rPr>
              <a:t>Primary production</a:t>
            </a:r>
            <a:endParaRPr lang="en-US" sz="2800" b="1" i="1" dirty="0">
              <a:solidFill>
                <a:schemeClr val="bg1"/>
              </a:solidFill>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E5848748-63BB-4F76-B89C-566E40BF3605}"/>
              </a:ext>
            </a:extLst>
          </p:cNvPr>
          <p:cNvGrpSpPr/>
          <p:nvPr/>
        </p:nvGrpSpPr>
        <p:grpSpPr>
          <a:xfrm>
            <a:off x="293079" y="2324072"/>
            <a:ext cx="8557842" cy="4291063"/>
            <a:chOff x="293079" y="2324072"/>
            <a:chExt cx="8557842" cy="4291063"/>
          </a:xfrm>
        </p:grpSpPr>
        <p:pic>
          <p:nvPicPr>
            <p:cNvPr id="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798" y="2324072"/>
              <a:ext cx="2373123" cy="4284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9A4FB182-2A15-4BDF-BF17-3BE6F66D7643}"/>
                </a:ext>
              </a:extLst>
            </p:cNvPr>
            <p:cNvPicPr>
              <a:picLocks noChangeAspect="1"/>
            </p:cNvPicPr>
            <p:nvPr/>
          </p:nvPicPr>
          <p:blipFill>
            <a:blip r:embed="rId4"/>
            <a:stretch>
              <a:fillRect/>
            </a:stretch>
          </p:blipFill>
          <p:spPr>
            <a:xfrm>
              <a:off x="293079" y="2324072"/>
              <a:ext cx="6184720" cy="4291063"/>
            </a:xfrm>
            <a:prstGeom prst="rect">
              <a:avLst/>
            </a:prstGeom>
          </p:spPr>
        </p:pic>
      </p:grpSp>
    </p:spTree>
    <p:extLst>
      <p:ext uri="{BB962C8B-B14F-4D97-AF65-F5344CB8AC3E}">
        <p14:creationId xmlns:p14="http://schemas.microsoft.com/office/powerpoint/2010/main" val="2331347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ChangeArrowheads="1"/>
          </p:cNvSpPr>
          <p:nvPr/>
        </p:nvSpPr>
        <p:spPr bwMode="auto">
          <a:xfrm>
            <a:off x="2362200" y="-5524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lgn="r">
              <a:spcBef>
                <a:spcPct val="0"/>
              </a:spcBef>
              <a:buFontTx/>
              <a:buNone/>
            </a:pPr>
            <a:endParaRPr lang="en-US" altLang="en-US" sz="2400"/>
          </a:p>
        </p:txBody>
      </p:sp>
      <p:sp>
        <p:nvSpPr>
          <p:cNvPr id="10" name="Title 1"/>
          <p:cNvSpPr>
            <a:spLocks/>
          </p:cNvSpPr>
          <p:nvPr/>
        </p:nvSpPr>
        <p:spPr bwMode="auto">
          <a:xfrm>
            <a:off x="0" y="1583392"/>
            <a:ext cx="9067800"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nSpc>
                <a:spcPct val="90000"/>
              </a:lnSpc>
            </a:pPr>
            <a:r>
              <a:rPr lang="en-US" sz="2800" b="1" dirty="0">
                <a:solidFill>
                  <a:srgbClr val="000000"/>
                </a:solidFill>
                <a:latin typeface="+mn-lt"/>
                <a:cs typeface="Arial" panose="020B0604020202020204" pitchFamily="34" charset="0"/>
              </a:rPr>
              <a:t>Partly this is heterogeneous uptake of innovations</a:t>
            </a:r>
            <a:br>
              <a:rPr lang="en-US" sz="2800" b="1" dirty="0">
                <a:solidFill>
                  <a:srgbClr val="000000"/>
                </a:solidFill>
                <a:latin typeface="+mn-lt"/>
                <a:cs typeface="Arial" panose="020B0604020202020204" pitchFamily="34" charset="0"/>
              </a:rPr>
            </a:br>
            <a:r>
              <a:rPr lang="en-US" kern="0" dirty="0">
                <a:latin typeface="+mn-lt"/>
                <a:cs typeface="Arial" panose="020B0604020202020204" pitchFamily="34" charset="0"/>
              </a:rPr>
              <a:t>LSMS-ISA data show that uptake of modern fertilizer/agro-chemical uptake varies both within and among countries. </a:t>
            </a:r>
          </a:p>
          <a:p>
            <a:pPr>
              <a:lnSpc>
                <a:spcPct val="90000"/>
              </a:lnSpc>
            </a:pPr>
            <a:endParaRPr lang="en-US" sz="2800" b="1" dirty="0">
              <a:latin typeface="+mn-lt"/>
              <a:cs typeface="Arial" panose="020B0604020202020204" pitchFamily="34" charset="0"/>
            </a:endParaRPr>
          </a:p>
        </p:txBody>
      </p:sp>
      <p:pic>
        <p:nvPicPr>
          <p:cNvPr id="11" name="Picture 10"/>
          <p:cNvPicPr>
            <a:picLocks noChangeAspect="1"/>
          </p:cNvPicPr>
          <p:nvPr/>
        </p:nvPicPr>
        <p:blipFill>
          <a:blip r:embed="rId3"/>
          <a:stretch>
            <a:fillRect/>
          </a:stretch>
        </p:blipFill>
        <p:spPr>
          <a:xfrm>
            <a:off x="0" y="2308095"/>
            <a:ext cx="4547809" cy="4034723"/>
          </a:xfrm>
          <a:prstGeom prst="rect">
            <a:avLst/>
          </a:prstGeom>
        </p:spPr>
      </p:pic>
      <p:pic>
        <p:nvPicPr>
          <p:cNvPr id="12" name="Picture 11"/>
          <p:cNvPicPr>
            <a:picLocks noChangeAspect="1"/>
          </p:cNvPicPr>
          <p:nvPr/>
        </p:nvPicPr>
        <p:blipFill>
          <a:blip r:embed="rId4"/>
          <a:stretch>
            <a:fillRect/>
          </a:stretch>
        </p:blipFill>
        <p:spPr>
          <a:xfrm>
            <a:off x="4677581" y="2309078"/>
            <a:ext cx="4466419" cy="4015522"/>
          </a:xfrm>
          <a:prstGeom prst="rect">
            <a:avLst/>
          </a:prstGeom>
        </p:spPr>
      </p:pic>
      <p:sp>
        <p:nvSpPr>
          <p:cNvPr id="13" name="TextBox 12"/>
          <p:cNvSpPr txBox="1"/>
          <p:nvPr/>
        </p:nvSpPr>
        <p:spPr>
          <a:xfrm>
            <a:off x="4677581" y="6553200"/>
            <a:ext cx="4009219" cy="307777"/>
          </a:xfrm>
          <a:prstGeom prst="rect">
            <a:avLst/>
          </a:prstGeom>
          <a:noFill/>
        </p:spPr>
        <p:txBody>
          <a:bodyPr wrap="square" rtlCol="0">
            <a:spAutoFit/>
          </a:bodyPr>
          <a:lstStyle/>
          <a:p>
            <a:r>
              <a:rPr lang="en-US" sz="1400" dirty="0">
                <a:latin typeface="+mn-lt"/>
              </a:rPr>
              <a:t>Sheahan and Barrett, </a:t>
            </a:r>
            <a:r>
              <a:rPr lang="en-US" sz="1400" i="1" dirty="0">
                <a:latin typeface="+mn-lt"/>
              </a:rPr>
              <a:t>Food Policy 2017</a:t>
            </a:r>
            <a:endParaRPr lang="en-US" sz="1400" dirty="0">
              <a:latin typeface="+mn-lt"/>
            </a:endParaRPr>
          </a:p>
        </p:txBody>
      </p:sp>
      <p:pic>
        <p:nvPicPr>
          <p:cNvPr id="16" name="Picture 5" descr="cu_logo_sml_150_ppt"/>
          <p:cNvPicPr>
            <a:picLocks noChangeAspect="1" noChangeArrowheads="1"/>
          </p:cNvPicPr>
          <p:nvPr/>
        </p:nvPicPr>
        <p:blipFill>
          <a:blip r:embed="rId5" cstate="print"/>
          <a:srcRect/>
          <a:stretch>
            <a:fillRect/>
          </a:stretch>
        </p:blipFill>
        <p:spPr bwMode="auto">
          <a:xfrm>
            <a:off x="0" y="0"/>
            <a:ext cx="9144000" cy="981075"/>
          </a:xfrm>
          <a:prstGeom prst="rect">
            <a:avLst/>
          </a:prstGeom>
          <a:noFill/>
          <a:ln w="9525">
            <a:noFill/>
            <a:miter lim="800000"/>
            <a:headEnd/>
            <a:tailEnd/>
          </a:ln>
        </p:spPr>
      </p:pic>
      <p:sp>
        <p:nvSpPr>
          <p:cNvPr id="9" name="TextBox 8"/>
          <p:cNvSpPr txBox="1">
            <a:spLocks noChangeArrowheads="1"/>
          </p:cNvSpPr>
          <p:nvPr/>
        </p:nvSpPr>
        <p:spPr bwMode="auto">
          <a:xfrm>
            <a:off x="5562600" y="201008"/>
            <a:ext cx="3581400" cy="523220"/>
          </a:xfrm>
          <a:prstGeom prst="rect">
            <a:avLst/>
          </a:prstGeom>
          <a:noFill/>
          <a:ln w="9525">
            <a:noFill/>
            <a:miter lim="800000"/>
            <a:headEnd/>
            <a:tailEnd/>
          </a:ln>
        </p:spPr>
        <p:txBody>
          <a:bodyPr wrap="square">
            <a:spAutoFit/>
          </a:bodyPr>
          <a:lstStyle/>
          <a:p>
            <a:r>
              <a:rPr lang="en-US" sz="2800" b="1" dirty="0">
                <a:solidFill>
                  <a:schemeClr val="bg1"/>
                </a:solidFill>
                <a:latin typeface="Arial" panose="020B0604020202020204" pitchFamily="34" charset="0"/>
                <a:cs typeface="Arial" panose="020B0604020202020204" pitchFamily="34" charset="0"/>
              </a:rPr>
              <a:t>Primary production</a:t>
            </a:r>
            <a:endParaRPr lang="en-US" sz="2800" b="1"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7105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ubtitle 3"/>
          <p:cNvSpPr>
            <a:spLocks noGrp="1"/>
          </p:cNvSpPr>
          <p:nvPr>
            <p:ph type="subTitle" idx="1"/>
          </p:nvPr>
        </p:nvSpPr>
        <p:spPr bwMode="auto">
          <a:xfrm>
            <a:off x="221226" y="6450774"/>
            <a:ext cx="5036573" cy="33102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lgn="l"/>
            <a:r>
              <a:rPr lang="en-US" sz="1200" dirty="0">
                <a:cs typeface="Arial" panose="020B0604020202020204" pitchFamily="34" charset="0"/>
              </a:rPr>
              <a:t>https://www.ag-analytics.org/AgRiskManagement/EthiopiaGeoApp</a:t>
            </a:r>
          </a:p>
        </p:txBody>
      </p:sp>
      <p:sp>
        <p:nvSpPr>
          <p:cNvPr id="4" name="Title 1"/>
          <p:cNvSpPr>
            <a:spLocks/>
          </p:cNvSpPr>
          <p:nvPr/>
        </p:nvSpPr>
        <p:spPr bwMode="auto">
          <a:xfrm>
            <a:off x="288673" y="1139428"/>
            <a:ext cx="8581404"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nSpc>
                <a:spcPct val="90000"/>
              </a:lnSpc>
            </a:pPr>
            <a:r>
              <a:rPr lang="en-US" sz="2800" b="1" dirty="0">
                <a:solidFill>
                  <a:srgbClr val="000000"/>
                </a:solidFill>
                <a:latin typeface="+mn-lt"/>
              </a:rPr>
              <a:t>Which likely reflects in part heterogeneous returns due to soils, weather, market access, etc. </a:t>
            </a:r>
            <a:endParaRPr lang="en-US" sz="2800" b="1" dirty="0">
              <a:latin typeface="+mn-lt"/>
            </a:endParaRPr>
          </a:p>
        </p:txBody>
      </p:sp>
      <p:pic>
        <p:nvPicPr>
          <p:cNvPr id="2" name="Picture 1"/>
          <p:cNvPicPr>
            <a:picLocks noChangeAspect="1"/>
          </p:cNvPicPr>
          <p:nvPr/>
        </p:nvPicPr>
        <p:blipFill>
          <a:blip r:embed="rId2"/>
          <a:stretch>
            <a:fillRect/>
          </a:stretch>
        </p:blipFill>
        <p:spPr>
          <a:xfrm>
            <a:off x="170105" y="2564574"/>
            <a:ext cx="2965818" cy="3455226"/>
          </a:xfrm>
          <a:prstGeom prst="rect">
            <a:avLst/>
          </a:prstGeom>
        </p:spPr>
      </p:pic>
      <p:pic>
        <p:nvPicPr>
          <p:cNvPr id="5" name="Picture 4"/>
          <p:cNvPicPr>
            <a:picLocks noChangeAspect="1"/>
          </p:cNvPicPr>
          <p:nvPr/>
        </p:nvPicPr>
        <p:blipFill>
          <a:blip r:embed="rId3"/>
          <a:stretch>
            <a:fillRect/>
          </a:stretch>
        </p:blipFill>
        <p:spPr>
          <a:xfrm>
            <a:off x="6855539" y="2320804"/>
            <a:ext cx="2014538" cy="3957638"/>
          </a:xfrm>
          <a:prstGeom prst="rect">
            <a:avLst/>
          </a:prstGeom>
        </p:spPr>
      </p:pic>
      <p:sp>
        <p:nvSpPr>
          <p:cNvPr id="7" name="Subtitle 3"/>
          <p:cNvSpPr txBox="1">
            <a:spLocks/>
          </p:cNvSpPr>
          <p:nvPr/>
        </p:nvSpPr>
        <p:spPr bwMode="auto">
          <a:xfrm>
            <a:off x="3301965" y="2209800"/>
            <a:ext cx="3403635" cy="4067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000" dirty="0">
                <a:cs typeface="Arial" panose="020B0604020202020204" pitchFamily="34" charset="0"/>
              </a:rPr>
              <a:t>Probably relatedly, a number of recent studies find spatially heterogeneous returns to inputs:</a:t>
            </a:r>
          </a:p>
          <a:p>
            <a:pPr algn="l">
              <a:spcBef>
                <a:spcPts val="0"/>
              </a:spcBef>
            </a:pPr>
            <a:endParaRPr lang="en-US" sz="2000" dirty="0">
              <a:cs typeface="Arial" panose="020B0604020202020204" pitchFamily="34" charset="0"/>
            </a:endParaRPr>
          </a:p>
          <a:p>
            <a:pPr algn="l">
              <a:spcBef>
                <a:spcPts val="0"/>
              </a:spcBef>
            </a:pPr>
            <a:r>
              <a:rPr lang="en-US" sz="2000" dirty="0">
                <a:cs typeface="Arial" panose="020B0604020202020204" pitchFamily="34" charset="0"/>
              </a:rPr>
              <a:t>Suri (</a:t>
            </a:r>
            <a:r>
              <a:rPr lang="en-US" sz="2000" i="1" dirty="0">
                <a:cs typeface="Arial" panose="020B0604020202020204" pitchFamily="34" charset="0"/>
              </a:rPr>
              <a:t>EMTRA</a:t>
            </a:r>
            <a:r>
              <a:rPr lang="en-US" sz="2000" dirty="0">
                <a:cs typeface="Arial" panose="020B0604020202020204" pitchFamily="34" charset="0"/>
              </a:rPr>
              <a:t> 2011)                </a:t>
            </a:r>
          </a:p>
          <a:p>
            <a:pPr algn="l">
              <a:spcBef>
                <a:spcPts val="0"/>
              </a:spcBef>
            </a:pPr>
            <a:r>
              <a:rPr lang="en-US" sz="2000" dirty="0">
                <a:cs typeface="Arial" panose="020B0604020202020204" pitchFamily="34" charset="0"/>
              </a:rPr>
              <a:t>- Kenya hybrid maize seed</a:t>
            </a:r>
          </a:p>
          <a:p>
            <a:pPr algn="l">
              <a:spcBef>
                <a:spcPts val="0"/>
              </a:spcBef>
            </a:pPr>
            <a:r>
              <a:rPr lang="en-US" sz="2000" dirty="0">
                <a:cs typeface="Arial" panose="020B0604020202020204" pitchFamily="34" charset="0"/>
              </a:rPr>
              <a:t>McCullough et al. (WP 2018) </a:t>
            </a:r>
          </a:p>
          <a:p>
            <a:pPr algn="l">
              <a:spcBef>
                <a:spcPts val="0"/>
              </a:spcBef>
            </a:pPr>
            <a:r>
              <a:rPr lang="en-US" sz="2000" dirty="0">
                <a:cs typeface="Arial" panose="020B0604020202020204" pitchFamily="34" charset="0"/>
              </a:rPr>
              <a:t>- Ethiopia fertilizer</a:t>
            </a:r>
          </a:p>
          <a:p>
            <a:pPr algn="l">
              <a:spcBef>
                <a:spcPts val="0"/>
              </a:spcBef>
            </a:pPr>
            <a:r>
              <a:rPr lang="en-US" sz="2000" dirty="0">
                <a:cs typeface="Arial" panose="020B0604020202020204" pitchFamily="34" charset="0"/>
              </a:rPr>
              <a:t>Burke et al. (</a:t>
            </a:r>
            <a:r>
              <a:rPr lang="en-US" sz="2000" i="1" dirty="0" err="1">
                <a:cs typeface="Arial" panose="020B0604020202020204" pitchFamily="34" charset="0"/>
              </a:rPr>
              <a:t>AgEcon</a:t>
            </a:r>
            <a:r>
              <a:rPr lang="en-US" sz="2000" dirty="0">
                <a:cs typeface="Arial" panose="020B0604020202020204" pitchFamily="34" charset="0"/>
              </a:rPr>
              <a:t> 2016)  </a:t>
            </a:r>
          </a:p>
          <a:p>
            <a:pPr algn="l">
              <a:spcBef>
                <a:spcPts val="0"/>
              </a:spcBef>
            </a:pPr>
            <a:r>
              <a:rPr lang="en-US" sz="2000" dirty="0">
                <a:cs typeface="Arial" panose="020B0604020202020204" pitchFamily="34" charset="0"/>
              </a:rPr>
              <a:t>- Zambia fertilizer</a:t>
            </a:r>
          </a:p>
          <a:p>
            <a:pPr algn="l">
              <a:spcBef>
                <a:spcPts val="0"/>
              </a:spcBef>
            </a:pPr>
            <a:r>
              <a:rPr lang="en-US" sz="2000" dirty="0" err="1">
                <a:cs typeface="Arial" panose="020B0604020202020204" pitchFamily="34" charset="0"/>
              </a:rPr>
              <a:t>Harou</a:t>
            </a:r>
            <a:r>
              <a:rPr lang="en-US" sz="2000" dirty="0">
                <a:cs typeface="Arial" panose="020B0604020202020204" pitchFamily="34" charset="0"/>
              </a:rPr>
              <a:t> et al. (</a:t>
            </a:r>
            <a:r>
              <a:rPr lang="en-US" sz="2000" i="1" dirty="0" err="1">
                <a:cs typeface="Arial" panose="020B0604020202020204" pitchFamily="34" charset="0"/>
              </a:rPr>
              <a:t>JAfrEcon</a:t>
            </a:r>
            <a:r>
              <a:rPr lang="en-US" sz="2000" dirty="0">
                <a:cs typeface="Arial" panose="020B0604020202020204" pitchFamily="34" charset="0"/>
              </a:rPr>
              <a:t> 2017) </a:t>
            </a:r>
          </a:p>
          <a:p>
            <a:pPr algn="l">
              <a:spcBef>
                <a:spcPts val="0"/>
              </a:spcBef>
            </a:pPr>
            <a:r>
              <a:rPr lang="en-US" sz="2000" dirty="0">
                <a:cs typeface="Arial" panose="020B0604020202020204" pitchFamily="34" charset="0"/>
              </a:rPr>
              <a:t>- Malawi fertilizer</a:t>
            </a:r>
          </a:p>
          <a:p>
            <a:pPr algn="l">
              <a:spcBef>
                <a:spcPts val="0"/>
              </a:spcBef>
            </a:pPr>
            <a:r>
              <a:rPr lang="en-US" sz="2000" dirty="0">
                <a:cs typeface="Arial" panose="020B0604020202020204" pitchFamily="34" charset="0"/>
              </a:rPr>
              <a:t>Aggarwal et al. (NBER 2019)</a:t>
            </a:r>
          </a:p>
          <a:p>
            <a:pPr algn="l">
              <a:spcBef>
                <a:spcPts val="0"/>
              </a:spcBef>
            </a:pPr>
            <a:r>
              <a:rPr lang="en-US" sz="2000" dirty="0">
                <a:cs typeface="Arial" panose="020B0604020202020204" pitchFamily="34" charset="0"/>
              </a:rPr>
              <a:t>- Tanzania fertilizer</a:t>
            </a:r>
          </a:p>
        </p:txBody>
      </p:sp>
      <p:sp>
        <p:nvSpPr>
          <p:cNvPr id="8" name="Title 5"/>
          <p:cNvSpPr txBox="1">
            <a:spLocks/>
          </p:cNvSpPr>
          <p:nvPr/>
        </p:nvSpPr>
        <p:spPr bwMode="auto">
          <a:xfrm>
            <a:off x="4953000" y="0"/>
            <a:ext cx="4191000" cy="990600"/>
          </a:xfrm>
          <a:prstGeom prst="rect">
            <a:avLst/>
          </a:prstGeom>
          <a:noFill/>
          <a:ln w="9525">
            <a:noFill/>
            <a:miter lim="800000"/>
            <a:headEnd/>
            <a:tailEnd/>
          </a:ln>
        </p:spPr>
        <p:txBody>
          <a:bodyPr anchor="ctr"/>
          <a:lstStyle/>
          <a:p>
            <a:pPr algn="r" eaLnBrk="0" hangingPunct="0">
              <a:defRPr/>
            </a:pPr>
            <a:r>
              <a:rPr lang="en-US" sz="2600" b="1" kern="0" dirty="0">
                <a:solidFill>
                  <a:schemeClr val="bg1"/>
                </a:solidFill>
                <a:latin typeface="Georgia" pitchFamily="18" charset="0"/>
                <a:ea typeface="+mj-ea"/>
                <a:cs typeface="+mj-cs"/>
              </a:rPr>
              <a:t>African ag tech change</a:t>
            </a:r>
          </a:p>
        </p:txBody>
      </p:sp>
      <p:pic>
        <p:nvPicPr>
          <p:cNvPr id="9" name="Picture 5" descr="cu_logo_sml_150_ppt"/>
          <p:cNvPicPr>
            <a:picLocks noChangeAspect="1" noChangeArrowheads="1"/>
          </p:cNvPicPr>
          <p:nvPr/>
        </p:nvPicPr>
        <p:blipFill>
          <a:blip r:embed="rId4" cstate="print"/>
          <a:srcRect/>
          <a:stretch>
            <a:fillRect/>
          </a:stretch>
        </p:blipFill>
        <p:spPr bwMode="auto">
          <a:xfrm>
            <a:off x="0" y="0"/>
            <a:ext cx="9144000" cy="981075"/>
          </a:xfrm>
          <a:prstGeom prst="rect">
            <a:avLst/>
          </a:prstGeom>
          <a:noFill/>
          <a:ln w="9525">
            <a:noFill/>
            <a:miter lim="800000"/>
            <a:headEnd/>
            <a:tailEnd/>
          </a:ln>
        </p:spPr>
      </p:pic>
      <p:sp>
        <p:nvSpPr>
          <p:cNvPr id="11" name="TextBox 10"/>
          <p:cNvSpPr txBox="1">
            <a:spLocks noChangeArrowheads="1"/>
          </p:cNvSpPr>
          <p:nvPr/>
        </p:nvSpPr>
        <p:spPr bwMode="auto">
          <a:xfrm>
            <a:off x="5562600" y="201008"/>
            <a:ext cx="3581400" cy="523220"/>
          </a:xfrm>
          <a:prstGeom prst="rect">
            <a:avLst/>
          </a:prstGeom>
          <a:noFill/>
          <a:ln w="9525">
            <a:noFill/>
            <a:miter lim="800000"/>
            <a:headEnd/>
            <a:tailEnd/>
          </a:ln>
        </p:spPr>
        <p:txBody>
          <a:bodyPr wrap="square">
            <a:spAutoFit/>
          </a:bodyPr>
          <a:lstStyle/>
          <a:p>
            <a:r>
              <a:rPr lang="en-US" sz="2800" b="1" dirty="0">
                <a:solidFill>
                  <a:schemeClr val="bg1"/>
                </a:solidFill>
                <a:latin typeface="Arial" panose="020B0604020202020204" pitchFamily="34" charset="0"/>
                <a:cs typeface="Arial" panose="020B0604020202020204" pitchFamily="34" charset="0"/>
              </a:rPr>
              <a:t>Primary production</a:t>
            </a:r>
            <a:endParaRPr lang="en-US" sz="2800" b="1"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8484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282828" y="6518800"/>
            <a:ext cx="4724400" cy="338554"/>
          </a:xfrm>
          <a:prstGeom prst="rect">
            <a:avLst/>
          </a:prstGeom>
          <a:noFill/>
        </p:spPr>
        <p:txBody>
          <a:bodyPr wrap="square" rtlCol="0">
            <a:spAutoFit/>
          </a:bodyPr>
          <a:lstStyle/>
          <a:p>
            <a:r>
              <a:rPr lang="en-US" sz="1600" dirty="0">
                <a:latin typeface="+mn-lt"/>
                <a:cs typeface="Arial" panose="020B0604020202020204" pitchFamily="34" charset="0"/>
              </a:rPr>
              <a:t>(Sheahan &amp; Barrett, </a:t>
            </a:r>
            <a:r>
              <a:rPr lang="en-US" sz="1600" i="1" dirty="0">
                <a:latin typeface="+mn-lt"/>
                <a:cs typeface="Arial" panose="020B0604020202020204" pitchFamily="34" charset="0"/>
              </a:rPr>
              <a:t>Food Policy </a:t>
            </a:r>
            <a:r>
              <a:rPr lang="en-US" sz="1600" dirty="0">
                <a:latin typeface="+mn-lt"/>
                <a:cs typeface="Arial" panose="020B0604020202020204" pitchFamily="34" charset="0"/>
              </a:rPr>
              <a:t>2017)</a:t>
            </a:r>
          </a:p>
        </p:txBody>
      </p:sp>
      <p:sp>
        <p:nvSpPr>
          <p:cNvPr id="11" name="Subtitle 3"/>
          <p:cNvSpPr txBox="1">
            <a:spLocks/>
          </p:cNvSpPr>
          <p:nvPr/>
        </p:nvSpPr>
        <p:spPr bwMode="auto">
          <a:xfrm>
            <a:off x="469096" y="1613397"/>
            <a:ext cx="8578946" cy="9122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pitchFamily="-106"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a:lstStyle>
          <a:p>
            <a:pPr marL="0" indent="0">
              <a:buNone/>
            </a:pPr>
            <a:r>
              <a:rPr lang="en-US" sz="2400" kern="0" dirty="0">
                <a:cs typeface="Arial" panose="020B0604020202020204" pitchFamily="34" charset="0"/>
              </a:rPr>
              <a:t>LSMS-ISA data show little joint uptake of modern ag inputs despite agronomic synergies and contrary to ISFM principles. </a:t>
            </a:r>
          </a:p>
          <a:p>
            <a:endParaRPr lang="en-US" sz="2400" kern="0" dirty="0">
              <a:latin typeface="Georgia" panose="02040502050405020303" pitchFamily="18" charset="0"/>
            </a:endParaRPr>
          </a:p>
          <a:p>
            <a:pPr marL="257175" indent="-257175">
              <a:buFont typeface="Arial" charset="0"/>
              <a:buChar char="•"/>
            </a:pPr>
            <a:endParaRPr lang="en-US" sz="2400" kern="0" dirty="0">
              <a:latin typeface="Georgia" panose="02040502050405020303" pitchFamily="18" charset="0"/>
            </a:endParaRPr>
          </a:p>
          <a:p>
            <a:pPr marL="257175" indent="-257175">
              <a:buFont typeface="Arial" charset="0"/>
              <a:buChar char="•"/>
            </a:pPr>
            <a:endParaRPr lang="en-US" sz="2400" kern="0" dirty="0">
              <a:latin typeface="Georgia" panose="02040502050405020303" pitchFamily="18" charset="0"/>
            </a:endParaRPr>
          </a:p>
        </p:txBody>
      </p:sp>
      <p:sp>
        <p:nvSpPr>
          <p:cNvPr id="12" name="Title 1"/>
          <p:cNvSpPr>
            <a:spLocks/>
          </p:cNvSpPr>
          <p:nvPr/>
        </p:nvSpPr>
        <p:spPr bwMode="auto">
          <a:xfrm>
            <a:off x="435939" y="609600"/>
            <a:ext cx="8581404" cy="994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nSpc>
                <a:spcPct val="90000"/>
              </a:lnSpc>
            </a:pPr>
            <a:r>
              <a:rPr lang="en-US" sz="2800" b="1" dirty="0">
                <a:solidFill>
                  <a:srgbClr val="000000"/>
                </a:solidFill>
                <a:latin typeface="+mn-lt"/>
                <a:cs typeface="Arial" panose="020B0604020202020204" pitchFamily="34" charset="0"/>
              </a:rPr>
              <a:t>But even highly uneven adoption within households</a:t>
            </a:r>
          </a:p>
        </p:txBody>
      </p:sp>
      <p:pic>
        <p:nvPicPr>
          <p:cNvPr id="13" name="Picture 12"/>
          <p:cNvPicPr>
            <a:picLocks noChangeAspect="1"/>
          </p:cNvPicPr>
          <p:nvPr/>
        </p:nvPicPr>
        <p:blipFill>
          <a:blip r:embed="rId3"/>
          <a:stretch>
            <a:fillRect/>
          </a:stretch>
        </p:blipFill>
        <p:spPr>
          <a:xfrm>
            <a:off x="4726641" y="2743200"/>
            <a:ext cx="3980388" cy="3591327"/>
          </a:xfrm>
          <a:prstGeom prst="rect">
            <a:avLst/>
          </a:prstGeom>
        </p:spPr>
      </p:pic>
      <p:pic>
        <p:nvPicPr>
          <p:cNvPr id="19" name="Picture 18"/>
          <p:cNvPicPr>
            <a:picLocks noChangeAspect="1"/>
          </p:cNvPicPr>
          <p:nvPr/>
        </p:nvPicPr>
        <p:blipFill>
          <a:blip r:embed="rId4"/>
          <a:stretch>
            <a:fillRect/>
          </a:stretch>
        </p:blipFill>
        <p:spPr>
          <a:xfrm>
            <a:off x="836191" y="2709940"/>
            <a:ext cx="3789004" cy="3657846"/>
          </a:xfrm>
          <a:prstGeom prst="rect">
            <a:avLst/>
          </a:prstGeom>
        </p:spPr>
      </p:pic>
      <p:sp>
        <p:nvSpPr>
          <p:cNvPr id="7" name="Title 5"/>
          <p:cNvSpPr txBox="1">
            <a:spLocks/>
          </p:cNvSpPr>
          <p:nvPr/>
        </p:nvSpPr>
        <p:spPr bwMode="auto">
          <a:xfrm>
            <a:off x="4953000" y="0"/>
            <a:ext cx="4191000" cy="990600"/>
          </a:xfrm>
          <a:prstGeom prst="rect">
            <a:avLst/>
          </a:prstGeom>
          <a:noFill/>
          <a:ln w="9525">
            <a:noFill/>
            <a:miter lim="800000"/>
            <a:headEnd/>
            <a:tailEnd/>
          </a:ln>
        </p:spPr>
        <p:txBody>
          <a:bodyPr anchor="ctr"/>
          <a:lstStyle/>
          <a:p>
            <a:pPr algn="r" eaLnBrk="0" hangingPunct="0">
              <a:defRPr/>
            </a:pPr>
            <a:r>
              <a:rPr lang="en-US" sz="2600" b="1" kern="0" dirty="0">
                <a:solidFill>
                  <a:schemeClr val="bg1"/>
                </a:solidFill>
                <a:latin typeface="Georgia" pitchFamily="18" charset="0"/>
                <a:ea typeface="+mj-ea"/>
                <a:cs typeface="+mj-cs"/>
              </a:rPr>
              <a:t>African ag tech change</a:t>
            </a:r>
          </a:p>
        </p:txBody>
      </p:sp>
      <p:pic>
        <p:nvPicPr>
          <p:cNvPr id="8" name="Picture 5" descr="cu_logo_sml_150_ppt"/>
          <p:cNvPicPr>
            <a:picLocks noChangeAspect="1" noChangeArrowheads="1"/>
          </p:cNvPicPr>
          <p:nvPr/>
        </p:nvPicPr>
        <p:blipFill>
          <a:blip r:embed="rId5" cstate="print"/>
          <a:srcRect/>
          <a:stretch>
            <a:fillRect/>
          </a:stretch>
        </p:blipFill>
        <p:spPr bwMode="auto">
          <a:xfrm>
            <a:off x="0" y="0"/>
            <a:ext cx="9144000" cy="981075"/>
          </a:xfrm>
          <a:prstGeom prst="rect">
            <a:avLst/>
          </a:prstGeom>
          <a:noFill/>
          <a:ln w="9525">
            <a:noFill/>
            <a:miter lim="800000"/>
            <a:headEnd/>
            <a:tailEnd/>
          </a:ln>
        </p:spPr>
      </p:pic>
      <p:sp>
        <p:nvSpPr>
          <p:cNvPr id="14" name="TextBox 13"/>
          <p:cNvSpPr txBox="1">
            <a:spLocks noChangeArrowheads="1"/>
          </p:cNvSpPr>
          <p:nvPr/>
        </p:nvSpPr>
        <p:spPr bwMode="auto">
          <a:xfrm>
            <a:off x="5562600" y="201008"/>
            <a:ext cx="3581400" cy="523220"/>
          </a:xfrm>
          <a:prstGeom prst="rect">
            <a:avLst/>
          </a:prstGeom>
          <a:noFill/>
          <a:ln w="9525">
            <a:noFill/>
            <a:miter lim="800000"/>
            <a:headEnd/>
            <a:tailEnd/>
          </a:ln>
        </p:spPr>
        <p:txBody>
          <a:bodyPr wrap="square">
            <a:spAutoFit/>
          </a:bodyPr>
          <a:lstStyle/>
          <a:p>
            <a:r>
              <a:rPr lang="en-US" sz="2800" b="1" dirty="0">
                <a:solidFill>
                  <a:schemeClr val="bg1"/>
                </a:solidFill>
                <a:latin typeface="Arial" panose="020B0604020202020204" pitchFamily="34" charset="0"/>
                <a:cs typeface="Arial" panose="020B0604020202020204" pitchFamily="34" charset="0"/>
              </a:rPr>
              <a:t>Primary production</a:t>
            </a:r>
            <a:endParaRPr lang="en-US" sz="2800" b="1"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9266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8851" y="1027539"/>
            <a:ext cx="8676167" cy="830997"/>
          </a:xfrm>
          <a:prstGeom prst="rect">
            <a:avLst/>
          </a:prstGeom>
          <a:noFill/>
        </p:spPr>
        <p:txBody>
          <a:bodyPr wrap="square" rtlCol="0">
            <a:spAutoFit/>
          </a:bodyPr>
          <a:lstStyle/>
          <a:p>
            <a:pPr lvl="0"/>
            <a:r>
              <a:rPr lang="en-US" dirty="0">
                <a:latin typeface="+mn-lt"/>
                <a:cs typeface="Arial" panose="020B0604020202020204" pitchFamily="34" charset="0"/>
              </a:rPr>
              <a:t>And national-level (policy and cultural) factors - explain nearly half of farm-level variation in fertilizer/agro-chem use. </a:t>
            </a:r>
          </a:p>
        </p:txBody>
      </p:sp>
      <p:graphicFrame>
        <p:nvGraphicFramePr>
          <p:cNvPr id="10" name="Table 9"/>
          <p:cNvGraphicFramePr>
            <a:graphicFrameLocks noGrp="1"/>
          </p:cNvGraphicFramePr>
          <p:nvPr>
            <p:extLst>
              <p:ext uri="{D42A27DB-BD31-4B8C-83A1-F6EECF244321}">
                <p14:modId xmlns:p14="http://schemas.microsoft.com/office/powerpoint/2010/main" val="1489940055"/>
              </p:ext>
            </p:extLst>
          </p:nvPr>
        </p:nvGraphicFramePr>
        <p:xfrm>
          <a:off x="122274" y="2367803"/>
          <a:ext cx="8869325" cy="2389512"/>
        </p:xfrm>
        <a:graphic>
          <a:graphicData uri="http://schemas.openxmlformats.org/drawingml/2006/table">
            <a:tbl>
              <a:tblPr firstRow="1" bandRow="1">
                <a:tableStyleId>{8799B23B-EC83-4686-B30A-512413B5E67A}</a:tableStyleId>
              </a:tblPr>
              <a:tblGrid>
                <a:gridCol w="7497727">
                  <a:extLst>
                    <a:ext uri="{9D8B030D-6E8A-4147-A177-3AD203B41FA5}">
                      <a16:colId xmlns:a16="http://schemas.microsoft.com/office/drawing/2014/main" val="20000"/>
                    </a:ext>
                  </a:extLst>
                </a:gridCol>
                <a:gridCol w="1371598">
                  <a:extLst>
                    <a:ext uri="{9D8B030D-6E8A-4147-A177-3AD203B41FA5}">
                      <a16:colId xmlns:a16="http://schemas.microsoft.com/office/drawing/2014/main" val="20001"/>
                    </a:ext>
                  </a:extLst>
                </a:gridCol>
              </a:tblGrid>
              <a:tr h="401109">
                <a:tc>
                  <a:txBody>
                    <a:bodyPr/>
                    <a:lstStyle/>
                    <a:p>
                      <a:pPr algn="ctr"/>
                      <a:r>
                        <a:rPr lang="en-US" sz="1200" dirty="0">
                          <a:solidFill>
                            <a:schemeClr val="bg1"/>
                          </a:solidFill>
                          <a:latin typeface="Arial" panose="020B0604020202020204" pitchFamily="34" charset="0"/>
                          <a:cs typeface="Arial" panose="020B0604020202020204" pitchFamily="34" charset="0"/>
                        </a:rPr>
                        <a:t>Categories</a:t>
                      </a:r>
                      <a:r>
                        <a:rPr lang="en-US" sz="1200" baseline="0" dirty="0">
                          <a:solidFill>
                            <a:schemeClr val="bg1"/>
                          </a:solidFill>
                          <a:latin typeface="Arial" panose="020B0604020202020204" pitchFamily="34" charset="0"/>
                          <a:cs typeface="Arial" panose="020B0604020202020204" pitchFamily="34" charset="0"/>
                        </a:rPr>
                        <a:t> of variables</a:t>
                      </a:r>
                      <a:endParaRPr lang="en-US" sz="1200"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39719"/>
                    </a:solidFill>
                  </a:tcPr>
                </a:tc>
                <a:tc>
                  <a:txBody>
                    <a:bodyPr/>
                    <a:lstStyle/>
                    <a:p>
                      <a:pPr algn="ctr"/>
                      <a:r>
                        <a:rPr lang="en-US" sz="1200" dirty="0">
                          <a:solidFill>
                            <a:schemeClr val="bg1"/>
                          </a:solidFill>
                          <a:latin typeface="Arial" panose="020B0604020202020204" pitchFamily="34" charset="0"/>
                          <a:cs typeface="Arial" panose="020B0604020202020204" pitchFamily="34" charset="0"/>
                        </a:rPr>
                        <a:t>Shapley 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39719"/>
                    </a:solidFill>
                  </a:tcPr>
                </a:tc>
                <a:extLst>
                  <a:ext uri="{0D108BD9-81ED-4DB2-BD59-A6C34878D82A}">
                    <a16:rowId xmlns:a16="http://schemas.microsoft.com/office/drawing/2014/main" val="10000"/>
                  </a:ext>
                </a:extLst>
              </a:tr>
              <a:tr h="444294">
                <a:tc>
                  <a:txBody>
                    <a:bodyPr/>
                    <a:lstStyle/>
                    <a:p>
                      <a:pPr algn="l" fontAlgn="ctr"/>
                      <a:r>
                        <a:rPr lang="en-US" sz="1400" b="1" u="none" strike="noStrike" dirty="0">
                          <a:effectLst/>
                          <a:latin typeface="Arial" panose="020B0604020202020204" pitchFamily="34" charset="0"/>
                          <a:cs typeface="Arial" panose="020B0604020202020204" pitchFamily="34" charset="0"/>
                        </a:rPr>
                        <a:t>Bio-physical variables</a:t>
                      </a:r>
                      <a:r>
                        <a:rPr lang="en-US" sz="1400" u="none" strike="noStrike" dirty="0">
                          <a:effectLst/>
                          <a:latin typeface="Arial" panose="020B0604020202020204" pitchFamily="34" charset="0"/>
                          <a:cs typeface="Arial" panose="020B0604020202020204" pitchFamily="34" charset="0"/>
                        </a:rPr>
                        <a:t>: </a:t>
                      </a:r>
                      <a:r>
                        <a:rPr lang="en-US" sz="1200" u="none" strike="noStrike" dirty="0">
                          <a:effectLst/>
                          <a:latin typeface="Arial" panose="020B0604020202020204" pitchFamily="34" charset="0"/>
                          <a:cs typeface="Arial" panose="020B0604020202020204" pitchFamily="34" charset="0"/>
                        </a:rPr>
                        <a:t>rain, soil, elevation, maximum greenness, agro-ecological</a:t>
                      </a:r>
                      <a:r>
                        <a:rPr lang="en-US" sz="1200" u="none" strike="noStrike" baseline="0" dirty="0">
                          <a:effectLst/>
                          <a:latin typeface="Arial" panose="020B0604020202020204" pitchFamily="34" charset="0"/>
                          <a:cs typeface="Arial" panose="020B0604020202020204" pitchFamily="34" charset="0"/>
                        </a:rPr>
                        <a:t> zones</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u="none" strike="noStrike" dirty="0">
                          <a:effectLst/>
                          <a:latin typeface="Arial" panose="020B0604020202020204" pitchFamily="34" charset="0"/>
                          <a:cs typeface="Arial" panose="020B0604020202020204" pitchFamily="34" charset="0"/>
                        </a:rPr>
                        <a:t>24</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81000">
                <a:tc>
                  <a:txBody>
                    <a:bodyPr/>
                    <a:lstStyle/>
                    <a:p>
                      <a:pPr algn="l" fontAlgn="ctr"/>
                      <a:r>
                        <a:rPr lang="en-US" sz="1400" b="1" u="none" strike="noStrike" dirty="0">
                          <a:effectLst/>
                          <a:latin typeface="Arial" panose="020B0604020202020204" pitchFamily="34" charset="0"/>
                          <a:cs typeface="Arial" panose="020B0604020202020204" pitchFamily="34" charset="0"/>
                        </a:rPr>
                        <a:t>Socio-economic variables: </a:t>
                      </a:r>
                      <a:r>
                        <a:rPr lang="en-US" sz="1200" u="none" strike="noStrike" dirty="0">
                          <a:effectLst/>
                          <a:latin typeface="Arial" panose="020B0604020202020204" pitchFamily="34" charset="0"/>
                          <a:cs typeface="Arial" panose="020B0604020202020204" pitchFamily="34" charset="0"/>
                        </a:rPr>
                        <a:t>consumption</a:t>
                      </a:r>
                      <a:r>
                        <a:rPr lang="en-US" sz="1200" u="none" strike="noStrike" baseline="0" dirty="0">
                          <a:effectLst/>
                          <a:latin typeface="Arial" panose="020B0604020202020204" pitchFamily="34" charset="0"/>
                          <a:cs typeface="Arial" panose="020B0604020202020204" pitchFamily="34" charset="0"/>
                        </a:rPr>
                        <a:t> level, sex of household head, household size, dependency ratio</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dirty="0">
                          <a:effectLst/>
                          <a:latin typeface="Arial" panose="020B0604020202020204" pitchFamily="34" charset="0"/>
                          <a:cs typeface="Arial" panose="020B0604020202020204" pitchFamily="34" charset="0"/>
                        </a:rPr>
                        <a:t>4</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81000">
                <a:tc>
                  <a:txBody>
                    <a:bodyPr/>
                    <a:lstStyle/>
                    <a:p>
                      <a:pPr algn="l" fontAlgn="ctr"/>
                      <a:r>
                        <a:rPr lang="en-US" sz="1400" b="1" u="none" strike="noStrike" dirty="0">
                          <a:effectLst/>
                          <a:latin typeface="Arial" panose="020B0604020202020204" pitchFamily="34" charset="0"/>
                          <a:cs typeface="Arial" panose="020B0604020202020204" pitchFamily="34" charset="0"/>
                        </a:rPr>
                        <a:t>Farm characteristic variables: </a:t>
                      </a:r>
                      <a:r>
                        <a:rPr lang="en-US" sz="1200" u="none" strike="noStrike" dirty="0">
                          <a:effectLst/>
                          <a:latin typeface="Arial" panose="020B0604020202020204" pitchFamily="34" charset="0"/>
                          <a:cs typeface="Arial" panose="020B0604020202020204" pitchFamily="34" charset="0"/>
                        </a:rPr>
                        <a:t>farm size, number of crops, type of crops</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dirty="0">
                          <a:effectLst/>
                          <a:latin typeface="Arial" panose="020B0604020202020204" pitchFamily="34" charset="0"/>
                          <a:cs typeface="Arial" panose="020B0604020202020204" pitchFamily="34" charset="0"/>
                        </a:rPr>
                        <a:t>16</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81000">
                <a:tc>
                  <a:txBody>
                    <a:bodyPr/>
                    <a:lstStyle/>
                    <a:p>
                      <a:pPr algn="l" fontAlgn="ctr"/>
                      <a:r>
                        <a:rPr lang="en-US" sz="1400" b="1" u="none" strike="noStrike" dirty="0">
                          <a:effectLst/>
                          <a:latin typeface="Arial" panose="020B0604020202020204" pitchFamily="34" charset="0"/>
                          <a:cs typeface="Arial" panose="020B0604020202020204" pitchFamily="34" charset="0"/>
                        </a:rPr>
                        <a:t>Market and accessibility variables: </a:t>
                      </a:r>
                      <a:r>
                        <a:rPr lang="en-US" sz="1200" u="none" strike="noStrike" dirty="0">
                          <a:effectLst/>
                          <a:latin typeface="Arial" panose="020B0604020202020204" pitchFamily="34" charset="0"/>
                          <a:cs typeface="Arial" panose="020B0604020202020204" pitchFamily="34" charset="0"/>
                        </a:rPr>
                        <a:t>distance to market and road, prices of fertilizer and main grain</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200" u="none" strike="noStrike" dirty="0">
                          <a:effectLst/>
                          <a:latin typeface="Arial" panose="020B0604020202020204" pitchFamily="34" charset="0"/>
                          <a:cs typeface="Arial" panose="020B0604020202020204" pitchFamily="34" charset="0"/>
                        </a:rPr>
                        <a:t>11</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401109">
                <a:tc>
                  <a:txBody>
                    <a:bodyPr/>
                    <a:lstStyle/>
                    <a:p>
                      <a:pPr algn="l" fontAlgn="ctr"/>
                      <a:r>
                        <a:rPr lang="en-US" sz="1400" b="1" u="none" strike="noStrike" dirty="0">
                          <a:effectLst/>
                          <a:latin typeface="Arial" panose="020B0604020202020204" pitchFamily="34" charset="0"/>
                          <a:cs typeface="Arial" panose="020B0604020202020204" pitchFamily="34" charset="0"/>
                        </a:rPr>
                        <a:t>Country dummy variables</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400" b="1" u="none" strike="noStrike" dirty="0">
                          <a:effectLst/>
                          <a:latin typeface="Arial" panose="020B0604020202020204" pitchFamily="34" charset="0"/>
                          <a:cs typeface="Arial" panose="020B0604020202020204" pitchFamily="34" charset="0"/>
                        </a:rPr>
                        <a:t>45</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11" name="TextBox 10"/>
          <p:cNvSpPr txBox="1"/>
          <p:nvPr/>
        </p:nvSpPr>
        <p:spPr>
          <a:xfrm>
            <a:off x="51390" y="1905000"/>
            <a:ext cx="9016410" cy="461665"/>
          </a:xfrm>
          <a:prstGeom prst="rect">
            <a:avLst/>
          </a:prstGeom>
          <a:noFill/>
        </p:spPr>
        <p:txBody>
          <a:bodyPr wrap="square" rtlCol="0">
            <a:spAutoFit/>
          </a:bodyPr>
          <a:lstStyle/>
          <a:p>
            <a:pPr algn="ctr"/>
            <a:r>
              <a:rPr lang="en-US" b="1" dirty="0">
                <a:latin typeface="+mn-lt"/>
                <a:cs typeface="Arial" panose="020B0604020202020204" pitchFamily="34" charset="0"/>
              </a:rPr>
              <a:t>Variation in household-level inorganic fertilizer use</a:t>
            </a:r>
          </a:p>
        </p:txBody>
      </p:sp>
      <p:sp>
        <p:nvSpPr>
          <p:cNvPr id="13" name="TextBox 12"/>
          <p:cNvSpPr txBox="1"/>
          <p:nvPr/>
        </p:nvSpPr>
        <p:spPr>
          <a:xfrm>
            <a:off x="122273" y="5638800"/>
            <a:ext cx="8869325" cy="1200329"/>
          </a:xfrm>
          <a:prstGeom prst="rect">
            <a:avLst/>
          </a:prstGeom>
          <a:noFill/>
        </p:spPr>
        <p:txBody>
          <a:bodyPr wrap="square" rtlCol="0">
            <a:spAutoFit/>
          </a:bodyPr>
          <a:lstStyle/>
          <a:p>
            <a:pPr algn="ctr"/>
            <a:r>
              <a:rPr lang="en-US" dirty="0">
                <a:latin typeface="+mn-lt"/>
                <a:cs typeface="Arial" panose="020B0604020202020204" pitchFamily="34" charset="0"/>
              </a:rPr>
              <a:t>Policy and context facilitated by governments, large firms, and regional processes (e.g., CAADP) are critically important to ag productivity growth in SSA. </a:t>
            </a:r>
            <a:endParaRPr lang="en-US" altLang="en-US" dirty="0">
              <a:latin typeface="+mn-lt"/>
              <a:cs typeface="Arial" panose="020B0604020202020204" pitchFamily="34" charset="0"/>
            </a:endParaRPr>
          </a:p>
        </p:txBody>
      </p:sp>
      <p:sp>
        <p:nvSpPr>
          <p:cNvPr id="14" name="Title 5"/>
          <p:cNvSpPr txBox="1">
            <a:spLocks/>
          </p:cNvSpPr>
          <p:nvPr/>
        </p:nvSpPr>
        <p:spPr bwMode="auto">
          <a:xfrm>
            <a:off x="4953000" y="0"/>
            <a:ext cx="4191000" cy="990600"/>
          </a:xfrm>
          <a:prstGeom prst="rect">
            <a:avLst/>
          </a:prstGeom>
          <a:noFill/>
          <a:ln w="9525">
            <a:noFill/>
            <a:miter lim="800000"/>
            <a:headEnd/>
            <a:tailEnd/>
          </a:ln>
        </p:spPr>
        <p:txBody>
          <a:bodyPr anchor="ctr"/>
          <a:lstStyle/>
          <a:p>
            <a:pPr algn="r" eaLnBrk="0" hangingPunct="0">
              <a:defRPr/>
            </a:pPr>
            <a:r>
              <a:rPr lang="en-US" sz="2600" b="1" kern="0" dirty="0">
                <a:solidFill>
                  <a:schemeClr val="bg1"/>
                </a:solidFill>
                <a:latin typeface="Georgia" pitchFamily="18" charset="0"/>
                <a:ea typeface="+mj-ea"/>
                <a:cs typeface="+mj-cs"/>
              </a:rPr>
              <a:t>African ag tech change</a:t>
            </a:r>
          </a:p>
        </p:txBody>
      </p:sp>
      <p:sp>
        <p:nvSpPr>
          <p:cNvPr id="8" name="TextBox 7"/>
          <p:cNvSpPr txBox="1"/>
          <p:nvPr/>
        </p:nvSpPr>
        <p:spPr>
          <a:xfrm>
            <a:off x="46073" y="4757315"/>
            <a:ext cx="8945526" cy="646331"/>
          </a:xfrm>
          <a:prstGeom prst="rect">
            <a:avLst/>
          </a:prstGeom>
          <a:noFill/>
        </p:spPr>
        <p:txBody>
          <a:bodyPr wrap="square" rtlCol="0">
            <a:spAutoFit/>
          </a:bodyPr>
          <a:lstStyle/>
          <a:p>
            <a:r>
              <a:rPr lang="en-US" sz="1800" dirty="0">
                <a:latin typeface="+mn-lt"/>
                <a:cs typeface="Arial" panose="020B0604020202020204" pitchFamily="34" charset="0"/>
              </a:rPr>
              <a:t>Ethiopia, Malawi, Niger, Nigeria, Tanzania, Uganda 2010-12 LSMS-ISA data. </a:t>
            </a:r>
            <a:r>
              <a:rPr lang="en-US" sz="1800" dirty="0">
                <a:latin typeface="+mn-lt"/>
              </a:rPr>
              <a:t>n = 22,214 households; overall R</a:t>
            </a:r>
            <a:r>
              <a:rPr lang="en-US" sz="1800" baseline="30000" dirty="0">
                <a:latin typeface="+mn-lt"/>
              </a:rPr>
              <a:t>2</a:t>
            </a:r>
            <a:r>
              <a:rPr lang="en-US" sz="1800" dirty="0">
                <a:latin typeface="+mn-lt"/>
              </a:rPr>
              <a:t> = 0.393. </a:t>
            </a:r>
            <a:r>
              <a:rPr lang="en-US" sz="1800" dirty="0">
                <a:latin typeface="+mn-lt"/>
                <a:cs typeface="Arial" panose="020B0604020202020204" pitchFamily="34" charset="0"/>
              </a:rPr>
              <a:t>Source: </a:t>
            </a:r>
            <a:r>
              <a:rPr lang="en-US" sz="1800" dirty="0" err="1">
                <a:latin typeface="+mn-lt"/>
                <a:cs typeface="Arial" panose="020B0604020202020204" pitchFamily="34" charset="0"/>
              </a:rPr>
              <a:t>Sheahan</a:t>
            </a:r>
            <a:r>
              <a:rPr lang="en-US" sz="1800" dirty="0">
                <a:latin typeface="+mn-lt"/>
                <a:cs typeface="Arial" panose="020B0604020202020204" pitchFamily="34" charset="0"/>
              </a:rPr>
              <a:t> &amp; Barrett, </a:t>
            </a:r>
            <a:r>
              <a:rPr lang="en-US" sz="1800" i="1" dirty="0">
                <a:latin typeface="+mn-lt"/>
                <a:cs typeface="Arial" panose="020B0604020202020204" pitchFamily="34" charset="0"/>
              </a:rPr>
              <a:t>Food Policy </a:t>
            </a:r>
            <a:r>
              <a:rPr lang="en-US" sz="1800" dirty="0">
                <a:latin typeface="+mn-lt"/>
                <a:cs typeface="Arial" panose="020B0604020202020204" pitchFamily="34" charset="0"/>
              </a:rPr>
              <a:t>2017</a:t>
            </a:r>
          </a:p>
        </p:txBody>
      </p:sp>
      <p:pic>
        <p:nvPicPr>
          <p:cNvPr id="9"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16" name="TextBox 15"/>
          <p:cNvSpPr txBox="1">
            <a:spLocks noChangeArrowheads="1"/>
          </p:cNvSpPr>
          <p:nvPr/>
        </p:nvSpPr>
        <p:spPr bwMode="auto">
          <a:xfrm>
            <a:off x="5562600" y="201008"/>
            <a:ext cx="3581400" cy="523220"/>
          </a:xfrm>
          <a:prstGeom prst="rect">
            <a:avLst/>
          </a:prstGeom>
          <a:noFill/>
          <a:ln w="9525">
            <a:noFill/>
            <a:miter lim="800000"/>
            <a:headEnd/>
            <a:tailEnd/>
          </a:ln>
        </p:spPr>
        <p:txBody>
          <a:bodyPr wrap="square">
            <a:spAutoFit/>
          </a:bodyPr>
          <a:lstStyle/>
          <a:p>
            <a:r>
              <a:rPr lang="en-US" sz="2800" b="1" dirty="0">
                <a:solidFill>
                  <a:schemeClr val="bg1"/>
                </a:solidFill>
                <a:latin typeface="Arial" panose="020B0604020202020204" pitchFamily="34" charset="0"/>
                <a:cs typeface="Arial" panose="020B0604020202020204" pitchFamily="34" charset="0"/>
              </a:rPr>
              <a:t>Primary production</a:t>
            </a:r>
            <a:endParaRPr lang="en-US" sz="2800" b="1"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03830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995146"/>
            <a:ext cx="8534400" cy="1569660"/>
          </a:xfrm>
          <a:prstGeom prst="rect">
            <a:avLst/>
          </a:prstGeom>
          <a:noFill/>
        </p:spPr>
        <p:txBody>
          <a:bodyPr wrap="square" rtlCol="0">
            <a:spAutoFit/>
          </a:bodyPr>
          <a:lstStyle/>
          <a:p>
            <a:pPr lvl="0"/>
            <a:r>
              <a:rPr lang="en-US" dirty="0">
                <a:latin typeface="+mn-lt"/>
                <a:cs typeface="Arial" panose="020B0604020202020204" pitchFamily="34" charset="0"/>
              </a:rPr>
              <a:t>As economies expand, consumer demand for non-nutritive food attributes (appearance, </a:t>
            </a:r>
            <a:r>
              <a:rPr lang="en-US" dirty="0">
                <a:cs typeface="Arial" panose="020B0604020202020204" pitchFamily="34" charset="0"/>
              </a:rPr>
              <a:t>convenience, packaging, </a:t>
            </a:r>
            <a:r>
              <a:rPr lang="en-US" dirty="0">
                <a:latin typeface="+mn-lt"/>
                <a:cs typeface="Arial" panose="020B0604020202020204" pitchFamily="34" charset="0"/>
              </a:rPr>
              <a:t>safety, taste, etc.) grows. Thus the farmer share of consumer food expenditures falls. The US historical experience offers a useful illustration.</a:t>
            </a:r>
          </a:p>
        </p:txBody>
      </p:sp>
      <p:sp>
        <p:nvSpPr>
          <p:cNvPr id="14" name="Title 5"/>
          <p:cNvSpPr txBox="1">
            <a:spLocks/>
          </p:cNvSpPr>
          <p:nvPr/>
        </p:nvSpPr>
        <p:spPr bwMode="auto">
          <a:xfrm>
            <a:off x="4953000" y="0"/>
            <a:ext cx="4191000" cy="990600"/>
          </a:xfrm>
          <a:prstGeom prst="rect">
            <a:avLst/>
          </a:prstGeom>
          <a:noFill/>
          <a:ln w="9525">
            <a:noFill/>
            <a:miter lim="800000"/>
            <a:headEnd/>
            <a:tailEnd/>
          </a:ln>
        </p:spPr>
        <p:txBody>
          <a:bodyPr anchor="ctr"/>
          <a:lstStyle/>
          <a:p>
            <a:pPr algn="r" eaLnBrk="0" hangingPunct="0">
              <a:defRPr/>
            </a:pPr>
            <a:r>
              <a:rPr lang="en-US" sz="2600" b="1" kern="0" dirty="0">
                <a:solidFill>
                  <a:schemeClr val="bg1"/>
                </a:solidFill>
                <a:latin typeface="Georgia" pitchFamily="18" charset="0"/>
                <a:ea typeface="+mj-ea"/>
                <a:cs typeface="+mj-cs"/>
              </a:rPr>
              <a:t>African ag tech change</a:t>
            </a:r>
          </a:p>
        </p:txBody>
      </p:sp>
      <p:pic>
        <p:nvPicPr>
          <p:cNvPr id="9"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15" name="TextBox 14"/>
          <p:cNvSpPr txBox="1">
            <a:spLocks noChangeArrowheads="1"/>
          </p:cNvSpPr>
          <p:nvPr/>
        </p:nvSpPr>
        <p:spPr bwMode="auto">
          <a:xfrm>
            <a:off x="4648200" y="201008"/>
            <a:ext cx="4495800" cy="523220"/>
          </a:xfrm>
          <a:prstGeom prst="rect">
            <a:avLst/>
          </a:prstGeom>
          <a:noFill/>
          <a:ln w="9525">
            <a:noFill/>
            <a:miter lim="800000"/>
            <a:headEnd/>
            <a:tailEnd/>
          </a:ln>
        </p:spPr>
        <p:txBody>
          <a:bodyPr wrap="square">
            <a:spAutoFit/>
          </a:bodyPr>
          <a:lstStyle/>
          <a:p>
            <a:r>
              <a:rPr lang="en-US" sz="2800" b="1" dirty="0">
                <a:solidFill>
                  <a:schemeClr val="bg1"/>
                </a:solidFill>
                <a:latin typeface="Arial" panose="020B0604020202020204" pitchFamily="34" charset="0"/>
                <a:cs typeface="Arial" panose="020B0604020202020204" pitchFamily="34" charset="0"/>
              </a:rPr>
              <a:t>Post-harvest value chain</a:t>
            </a:r>
            <a:endParaRPr lang="en-US" sz="2800" b="1" i="1" dirty="0">
              <a:solidFill>
                <a:schemeClr val="bg1"/>
              </a:solidFill>
              <a:latin typeface="Arial" panose="020B0604020202020204" pitchFamily="34" charset="0"/>
              <a:cs typeface="Arial" panose="020B0604020202020204" pitchFamily="34" charset="0"/>
            </a:endParaRPr>
          </a:p>
        </p:txBody>
      </p:sp>
      <p:sp>
        <p:nvSpPr>
          <p:cNvPr id="2" name="TextBox 1"/>
          <p:cNvSpPr txBox="1"/>
          <p:nvPr/>
        </p:nvSpPr>
        <p:spPr>
          <a:xfrm>
            <a:off x="457200" y="6007631"/>
            <a:ext cx="8382000" cy="830997"/>
          </a:xfrm>
          <a:prstGeom prst="rect">
            <a:avLst/>
          </a:prstGeom>
          <a:noFill/>
        </p:spPr>
        <p:txBody>
          <a:bodyPr wrap="square" rtlCol="0">
            <a:spAutoFit/>
          </a:bodyPr>
          <a:lstStyle/>
          <a:p>
            <a:r>
              <a:rPr lang="en-US" dirty="0">
                <a:cs typeface="Arial" panose="020B0604020202020204" pitchFamily="34" charset="0"/>
              </a:rPr>
              <a:t>Note: in South Africa, estimated farm share 2005-15 was ~26% of food consumed at home, ~7% of food consumed away from home.</a:t>
            </a:r>
          </a:p>
        </p:txBody>
      </p:sp>
      <p:grpSp>
        <p:nvGrpSpPr>
          <p:cNvPr id="7" name="Group 6"/>
          <p:cNvGrpSpPr/>
          <p:nvPr/>
        </p:nvGrpSpPr>
        <p:grpSpPr>
          <a:xfrm>
            <a:off x="1164654" y="2564806"/>
            <a:ext cx="7119492" cy="3352800"/>
            <a:chOff x="490092" y="2630842"/>
            <a:chExt cx="8229600" cy="3617558"/>
          </a:xfrm>
        </p:grpSpPr>
        <p:pic>
          <p:nvPicPr>
            <p:cNvPr id="5" name="Picture 4"/>
            <p:cNvPicPr>
              <a:picLocks noChangeAspect="1"/>
            </p:cNvPicPr>
            <p:nvPr/>
          </p:nvPicPr>
          <p:blipFill>
            <a:blip r:embed="rId4"/>
            <a:stretch>
              <a:fillRect/>
            </a:stretch>
          </p:blipFill>
          <p:spPr>
            <a:xfrm>
              <a:off x="1638300" y="3176285"/>
              <a:ext cx="6019800" cy="3072115"/>
            </a:xfrm>
            <a:prstGeom prst="rect">
              <a:avLst/>
            </a:prstGeom>
          </p:spPr>
        </p:pic>
        <p:sp>
          <p:nvSpPr>
            <p:cNvPr id="6" name="Rectangle 5"/>
            <p:cNvSpPr/>
            <p:nvPr/>
          </p:nvSpPr>
          <p:spPr>
            <a:xfrm>
              <a:off x="490092" y="2630842"/>
              <a:ext cx="8229600" cy="707886"/>
            </a:xfrm>
            <a:prstGeom prst="rect">
              <a:avLst/>
            </a:prstGeom>
          </p:spPr>
          <p:txBody>
            <a:bodyPr wrap="square">
              <a:spAutoFit/>
            </a:bodyPr>
            <a:lstStyle/>
            <a:p>
              <a:pPr algn="ctr"/>
              <a:r>
                <a:rPr lang="en-US" sz="2000" b="1" dirty="0">
                  <a:latin typeface="Times New Roman" panose="02020603050405020304" pitchFamily="18" charset="0"/>
                  <a:ea typeface="Calibri" panose="020F0502020204030204" pitchFamily="34" charset="0"/>
                </a:rPr>
                <a:t>US Farm Share of Consumer Food Expenditures and </a:t>
              </a:r>
            </a:p>
            <a:p>
              <a:pPr algn="ctr"/>
              <a:r>
                <a:rPr lang="en-US" sz="2000" b="1" dirty="0">
                  <a:latin typeface="Times New Roman" panose="02020603050405020304" pitchFamily="18" charset="0"/>
                  <a:ea typeface="Calibri" panose="020F0502020204030204" pitchFamily="34" charset="0"/>
                </a:rPr>
                <a:t>Gross Farm Value Added Share of GDP, 1929-2017</a:t>
              </a:r>
              <a:endParaRPr lang="en-US" sz="2000" b="1" dirty="0"/>
            </a:p>
          </p:txBody>
        </p:sp>
        <p:sp>
          <p:nvSpPr>
            <p:cNvPr id="10" name="TextBox 9"/>
            <p:cNvSpPr txBox="1"/>
            <p:nvPr/>
          </p:nvSpPr>
          <p:spPr>
            <a:xfrm>
              <a:off x="4760581" y="3501170"/>
              <a:ext cx="2590800" cy="338554"/>
            </a:xfrm>
            <a:prstGeom prst="rect">
              <a:avLst/>
            </a:prstGeom>
            <a:noFill/>
          </p:spPr>
          <p:txBody>
            <a:bodyPr wrap="square" rtlCol="0">
              <a:spAutoFit/>
            </a:bodyPr>
            <a:lstStyle/>
            <a:p>
              <a:r>
                <a:rPr lang="en-US" sz="1400" dirty="0">
                  <a:cs typeface="Arial" panose="020B0604020202020204" pitchFamily="34" charset="0"/>
                </a:rPr>
                <a:t>Source: Barrett et al. 2019</a:t>
              </a:r>
            </a:p>
          </p:txBody>
        </p:sp>
      </p:grpSp>
    </p:spTree>
    <p:extLst>
      <p:ext uri="{BB962C8B-B14F-4D97-AF65-F5344CB8AC3E}">
        <p14:creationId xmlns:p14="http://schemas.microsoft.com/office/powerpoint/2010/main" val="2469424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5"/>
          <p:cNvSpPr txBox="1">
            <a:spLocks/>
          </p:cNvSpPr>
          <p:nvPr/>
        </p:nvSpPr>
        <p:spPr bwMode="auto">
          <a:xfrm>
            <a:off x="4953000" y="0"/>
            <a:ext cx="4191000" cy="990600"/>
          </a:xfrm>
          <a:prstGeom prst="rect">
            <a:avLst/>
          </a:prstGeom>
          <a:noFill/>
          <a:ln w="9525">
            <a:noFill/>
            <a:miter lim="800000"/>
            <a:headEnd/>
            <a:tailEnd/>
          </a:ln>
        </p:spPr>
        <p:txBody>
          <a:bodyPr anchor="ctr"/>
          <a:lstStyle/>
          <a:p>
            <a:pPr algn="r" eaLnBrk="0" hangingPunct="0">
              <a:defRPr/>
            </a:pPr>
            <a:r>
              <a:rPr lang="en-US" sz="2600" b="1" kern="0" dirty="0">
                <a:solidFill>
                  <a:schemeClr val="bg1"/>
                </a:solidFill>
                <a:latin typeface="Georgia" pitchFamily="18" charset="0"/>
                <a:ea typeface="+mj-ea"/>
                <a:cs typeface="+mj-cs"/>
              </a:rPr>
              <a:t>African ag tech change</a:t>
            </a:r>
          </a:p>
        </p:txBody>
      </p:sp>
      <p:pic>
        <p:nvPicPr>
          <p:cNvPr id="9"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15" name="TextBox 14"/>
          <p:cNvSpPr txBox="1">
            <a:spLocks noChangeArrowheads="1"/>
          </p:cNvSpPr>
          <p:nvPr/>
        </p:nvSpPr>
        <p:spPr bwMode="auto">
          <a:xfrm>
            <a:off x="4648200" y="201008"/>
            <a:ext cx="4495800" cy="523220"/>
          </a:xfrm>
          <a:prstGeom prst="rect">
            <a:avLst/>
          </a:prstGeom>
          <a:noFill/>
          <a:ln w="9525">
            <a:noFill/>
            <a:miter lim="800000"/>
            <a:headEnd/>
            <a:tailEnd/>
          </a:ln>
        </p:spPr>
        <p:txBody>
          <a:bodyPr wrap="square">
            <a:spAutoFit/>
          </a:bodyPr>
          <a:lstStyle/>
          <a:p>
            <a:r>
              <a:rPr lang="en-US" sz="2800" b="1" dirty="0">
                <a:solidFill>
                  <a:schemeClr val="bg1"/>
                </a:solidFill>
                <a:latin typeface="Arial" panose="020B0604020202020204" pitchFamily="34" charset="0"/>
                <a:cs typeface="Arial" panose="020B0604020202020204" pitchFamily="34" charset="0"/>
              </a:rPr>
              <a:t>Post-harvest value chain</a:t>
            </a:r>
            <a:endParaRPr lang="en-US" sz="2800" b="1" i="1" dirty="0">
              <a:solidFill>
                <a:schemeClr val="bg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a:stretch>
            <a:fillRect/>
          </a:stretch>
        </p:blipFill>
        <p:spPr>
          <a:xfrm>
            <a:off x="3733800" y="1137207"/>
            <a:ext cx="5181600" cy="5698317"/>
          </a:xfrm>
          <a:prstGeom prst="rect">
            <a:avLst/>
          </a:prstGeom>
        </p:spPr>
      </p:pic>
      <p:sp>
        <p:nvSpPr>
          <p:cNvPr id="8" name="TextBox 7"/>
          <p:cNvSpPr txBox="1"/>
          <p:nvPr/>
        </p:nvSpPr>
        <p:spPr>
          <a:xfrm>
            <a:off x="7048500" y="6324600"/>
            <a:ext cx="2057400" cy="307777"/>
          </a:xfrm>
          <a:prstGeom prst="rect">
            <a:avLst/>
          </a:prstGeom>
          <a:noFill/>
        </p:spPr>
        <p:txBody>
          <a:bodyPr wrap="square" rtlCol="0">
            <a:spAutoFit/>
          </a:bodyPr>
          <a:lstStyle/>
          <a:p>
            <a:r>
              <a:rPr lang="en-US" sz="1400" dirty="0"/>
              <a:t>Source: Barrett et al. 2019</a:t>
            </a:r>
          </a:p>
        </p:txBody>
      </p:sp>
      <p:sp>
        <p:nvSpPr>
          <p:cNvPr id="3" name="TextBox 2"/>
          <p:cNvSpPr txBox="1"/>
          <p:nvPr/>
        </p:nvSpPr>
        <p:spPr>
          <a:xfrm>
            <a:off x="152400" y="995146"/>
            <a:ext cx="3733800" cy="5632311"/>
          </a:xfrm>
          <a:prstGeom prst="rect">
            <a:avLst/>
          </a:prstGeom>
          <a:noFill/>
        </p:spPr>
        <p:txBody>
          <a:bodyPr wrap="square" rtlCol="0">
            <a:spAutoFit/>
          </a:bodyPr>
          <a:lstStyle/>
          <a:p>
            <a:pPr lvl="0"/>
            <a:r>
              <a:rPr lang="en-US" dirty="0">
                <a:latin typeface="+mn-lt"/>
                <a:cs typeface="Arial" panose="020B0604020202020204" pitchFamily="34" charset="0"/>
              </a:rPr>
              <a:t>Product/process innovation is the main driver of value chain transformation.</a:t>
            </a:r>
          </a:p>
          <a:p>
            <a:pPr lvl="0"/>
            <a:endParaRPr lang="en-US" dirty="0">
              <a:latin typeface="+mn-lt"/>
              <a:cs typeface="Arial" panose="020B0604020202020204" pitchFamily="34" charset="0"/>
            </a:endParaRPr>
          </a:p>
          <a:p>
            <a:pPr lvl="0"/>
            <a:r>
              <a:rPr lang="en-US" dirty="0">
                <a:latin typeface="+mn-lt"/>
                <a:cs typeface="Arial" panose="020B0604020202020204" pitchFamily="34" charset="0"/>
              </a:rPr>
              <a:t>Firms seek (temp) profits, via new mkt opportunities. </a:t>
            </a:r>
          </a:p>
          <a:p>
            <a:pPr lvl="0"/>
            <a:endParaRPr lang="en-US" dirty="0">
              <a:latin typeface="+mn-lt"/>
              <a:cs typeface="Arial" panose="020B0604020202020204" pitchFamily="34" charset="0"/>
            </a:endParaRPr>
          </a:p>
          <a:p>
            <a:pPr lvl="0"/>
            <a:r>
              <a:rPr lang="en-US" dirty="0">
                <a:latin typeface="+mn-lt"/>
                <a:cs typeface="Arial" panose="020B0604020202020204" pitchFamily="34" charset="0"/>
              </a:rPr>
              <a:t>Far larger employment, environmental, and health impacts come from the post-harvest chain than from primary production.</a:t>
            </a:r>
          </a:p>
          <a:p>
            <a:pPr lvl="0"/>
            <a:endParaRPr lang="en-US" dirty="0">
              <a:latin typeface="+mn-lt"/>
              <a:cs typeface="Arial" panose="020B0604020202020204" pitchFamily="34" charset="0"/>
            </a:endParaRPr>
          </a:p>
          <a:p>
            <a:pPr lvl="0"/>
            <a:r>
              <a:rPr lang="en-US" dirty="0">
                <a:latin typeface="+mn-lt"/>
                <a:cs typeface="Arial" panose="020B0604020202020204" pitchFamily="34" charset="0"/>
              </a:rPr>
              <a:t>We know far too little about these impacts and processes.</a:t>
            </a:r>
          </a:p>
        </p:txBody>
      </p:sp>
    </p:spTree>
    <p:extLst>
      <p:ext uri="{BB962C8B-B14F-4D97-AF65-F5344CB8AC3E}">
        <p14:creationId xmlns:p14="http://schemas.microsoft.com/office/powerpoint/2010/main" val="28716101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5"/>
          <p:cNvSpPr txBox="1">
            <a:spLocks/>
          </p:cNvSpPr>
          <p:nvPr/>
        </p:nvSpPr>
        <p:spPr bwMode="auto">
          <a:xfrm>
            <a:off x="4953000" y="0"/>
            <a:ext cx="4191000" cy="990600"/>
          </a:xfrm>
          <a:prstGeom prst="rect">
            <a:avLst/>
          </a:prstGeom>
          <a:noFill/>
          <a:ln w="9525">
            <a:noFill/>
            <a:miter lim="800000"/>
            <a:headEnd/>
            <a:tailEnd/>
          </a:ln>
        </p:spPr>
        <p:txBody>
          <a:bodyPr anchor="ctr"/>
          <a:lstStyle/>
          <a:p>
            <a:pPr algn="r" eaLnBrk="0" hangingPunct="0">
              <a:defRPr/>
            </a:pPr>
            <a:r>
              <a:rPr lang="en-US" sz="2600" b="1" kern="0" dirty="0">
                <a:solidFill>
                  <a:schemeClr val="bg1"/>
                </a:solidFill>
                <a:latin typeface="Georgia" pitchFamily="18" charset="0"/>
                <a:ea typeface="+mj-ea"/>
                <a:cs typeface="+mj-cs"/>
              </a:rPr>
              <a:t>African ag tech change</a:t>
            </a:r>
          </a:p>
        </p:txBody>
      </p:sp>
      <p:pic>
        <p:nvPicPr>
          <p:cNvPr id="9"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15" name="TextBox 14"/>
          <p:cNvSpPr txBox="1">
            <a:spLocks noChangeArrowheads="1"/>
          </p:cNvSpPr>
          <p:nvPr/>
        </p:nvSpPr>
        <p:spPr bwMode="auto">
          <a:xfrm>
            <a:off x="4648200" y="201008"/>
            <a:ext cx="4495800" cy="523220"/>
          </a:xfrm>
          <a:prstGeom prst="rect">
            <a:avLst/>
          </a:prstGeom>
          <a:noFill/>
          <a:ln w="9525">
            <a:noFill/>
            <a:miter lim="800000"/>
            <a:headEnd/>
            <a:tailEnd/>
          </a:ln>
        </p:spPr>
        <p:txBody>
          <a:bodyPr wrap="square">
            <a:spAutoFit/>
          </a:bodyPr>
          <a:lstStyle/>
          <a:p>
            <a:r>
              <a:rPr lang="en-US" sz="2800" b="1" dirty="0">
                <a:solidFill>
                  <a:schemeClr val="bg1"/>
                </a:solidFill>
                <a:latin typeface="Arial" panose="020B0604020202020204" pitchFamily="34" charset="0"/>
                <a:cs typeface="Arial" panose="020B0604020202020204" pitchFamily="34" charset="0"/>
              </a:rPr>
              <a:t>Post-harvest value chain</a:t>
            </a:r>
            <a:endParaRPr lang="en-US" sz="2800" b="1" i="1" dirty="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152400" y="995146"/>
            <a:ext cx="8953500" cy="1200329"/>
          </a:xfrm>
          <a:prstGeom prst="rect">
            <a:avLst/>
          </a:prstGeom>
          <a:noFill/>
        </p:spPr>
        <p:txBody>
          <a:bodyPr wrap="square" rtlCol="0">
            <a:spAutoFit/>
          </a:bodyPr>
          <a:lstStyle/>
          <a:p>
            <a:pPr lvl="0"/>
            <a:r>
              <a:rPr lang="en-US" dirty="0">
                <a:latin typeface="+mn-lt"/>
                <a:cs typeface="Arial" panose="020B0604020202020204" pitchFamily="34" charset="0"/>
              </a:rPr>
              <a:t>Need more focus on domestic market opportunities, not just int’l trade. Across Africa, ag exports only ~7% of domestic consumption. In low-income range, gross exports/imports consistently &lt;20% of production. </a:t>
            </a:r>
          </a:p>
        </p:txBody>
      </p:sp>
      <p:grpSp>
        <p:nvGrpSpPr>
          <p:cNvPr id="5" name="Group 4"/>
          <p:cNvGrpSpPr/>
          <p:nvPr/>
        </p:nvGrpSpPr>
        <p:grpSpPr>
          <a:xfrm>
            <a:off x="610135" y="2330648"/>
            <a:ext cx="7923730" cy="4527352"/>
            <a:chOff x="597526" y="2198216"/>
            <a:chExt cx="7923730" cy="4527352"/>
          </a:xfrm>
        </p:grpSpPr>
        <p:sp>
          <p:nvSpPr>
            <p:cNvPr id="8" name="TextBox 7"/>
            <p:cNvSpPr txBox="1"/>
            <p:nvPr/>
          </p:nvSpPr>
          <p:spPr>
            <a:xfrm>
              <a:off x="6463856" y="6417791"/>
              <a:ext cx="2057400" cy="307777"/>
            </a:xfrm>
            <a:prstGeom prst="rect">
              <a:avLst/>
            </a:prstGeom>
            <a:noFill/>
          </p:spPr>
          <p:txBody>
            <a:bodyPr wrap="square" rtlCol="0">
              <a:spAutoFit/>
            </a:bodyPr>
            <a:lstStyle/>
            <a:p>
              <a:r>
                <a:rPr lang="en-US" sz="1400" dirty="0"/>
                <a:t>Source: Barrett et al. 2019</a:t>
              </a:r>
            </a:p>
          </p:txBody>
        </p:sp>
        <p:pic>
          <p:nvPicPr>
            <p:cNvPr id="2" name="Picture 1"/>
            <p:cNvPicPr>
              <a:picLocks noChangeAspect="1"/>
            </p:cNvPicPr>
            <p:nvPr/>
          </p:nvPicPr>
          <p:blipFill>
            <a:blip r:embed="rId4"/>
            <a:stretch>
              <a:fillRect/>
            </a:stretch>
          </p:blipFill>
          <p:spPr>
            <a:xfrm>
              <a:off x="597526" y="2198216"/>
              <a:ext cx="7923730" cy="4219575"/>
            </a:xfrm>
            <a:prstGeom prst="rect">
              <a:avLst/>
            </a:prstGeom>
          </p:spPr>
        </p:pic>
      </p:grpSp>
    </p:spTree>
    <p:extLst>
      <p:ext uri="{BB962C8B-B14F-4D97-AF65-F5344CB8AC3E}">
        <p14:creationId xmlns:p14="http://schemas.microsoft.com/office/powerpoint/2010/main" val="390509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5"/>
          <p:cNvSpPr txBox="1">
            <a:spLocks/>
          </p:cNvSpPr>
          <p:nvPr/>
        </p:nvSpPr>
        <p:spPr bwMode="auto">
          <a:xfrm>
            <a:off x="4953000" y="0"/>
            <a:ext cx="4191000" cy="990600"/>
          </a:xfrm>
          <a:prstGeom prst="rect">
            <a:avLst/>
          </a:prstGeom>
          <a:noFill/>
          <a:ln w="9525">
            <a:noFill/>
            <a:miter lim="800000"/>
            <a:headEnd/>
            <a:tailEnd/>
          </a:ln>
        </p:spPr>
        <p:txBody>
          <a:bodyPr anchor="ctr"/>
          <a:lstStyle/>
          <a:p>
            <a:pPr algn="r" eaLnBrk="0" hangingPunct="0">
              <a:defRPr/>
            </a:pPr>
            <a:r>
              <a:rPr lang="en-US" sz="2600" b="1" kern="0" dirty="0">
                <a:solidFill>
                  <a:schemeClr val="bg1"/>
                </a:solidFill>
                <a:latin typeface="Georgia" pitchFamily="18" charset="0"/>
                <a:ea typeface="+mj-ea"/>
                <a:cs typeface="+mj-cs"/>
              </a:rPr>
              <a:t>African ag tech change</a:t>
            </a:r>
          </a:p>
        </p:txBody>
      </p:sp>
      <p:pic>
        <p:nvPicPr>
          <p:cNvPr id="9"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15" name="TextBox 14"/>
          <p:cNvSpPr txBox="1">
            <a:spLocks noChangeArrowheads="1"/>
          </p:cNvSpPr>
          <p:nvPr/>
        </p:nvSpPr>
        <p:spPr bwMode="auto">
          <a:xfrm>
            <a:off x="4648200" y="201008"/>
            <a:ext cx="4495800" cy="523220"/>
          </a:xfrm>
          <a:prstGeom prst="rect">
            <a:avLst/>
          </a:prstGeom>
          <a:noFill/>
          <a:ln w="9525">
            <a:noFill/>
            <a:miter lim="800000"/>
            <a:headEnd/>
            <a:tailEnd/>
          </a:ln>
        </p:spPr>
        <p:txBody>
          <a:bodyPr wrap="square">
            <a:spAutoFit/>
          </a:bodyPr>
          <a:lstStyle/>
          <a:p>
            <a:r>
              <a:rPr lang="en-US" sz="2800" b="1" dirty="0">
                <a:solidFill>
                  <a:schemeClr val="bg1"/>
                </a:solidFill>
                <a:latin typeface="Arial" panose="020B0604020202020204" pitchFamily="34" charset="0"/>
                <a:cs typeface="Arial" panose="020B0604020202020204" pitchFamily="34" charset="0"/>
              </a:rPr>
              <a:t>Post-harvest value chain</a:t>
            </a:r>
            <a:endParaRPr lang="en-US" sz="2800" b="1" i="1" dirty="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152400" y="995146"/>
            <a:ext cx="8953500" cy="830997"/>
          </a:xfrm>
          <a:prstGeom prst="rect">
            <a:avLst/>
          </a:prstGeom>
          <a:noFill/>
        </p:spPr>
        <p:txBody>
          <a:bodyPr wrap="square" rtlCol="0">
            <a:spAutoFit/>
          </a:bodyPr>
          <a:lstStyle/>
          <a:p>
            <a:pPr lvl="0"/>
            <a:r>
              <a:rPr lang="en-US" dirty="0">
                <a:latin typeface="+mn-lt"/>
                <a:cs typeface="Arial" panose="020B0604020202020204" pitchFamily="34" charset="0"/>
              </a:rPr>
              <a:t>Downstream opportunities growing fast, driven by growing urban consumer demand, improved logistics, policy reforms, etc.   </a:t>
            </a:r>
          </a:p>
        </p:txBody>
      </p:sp>
      <p:grpSp>
        <p:nvGrpSpPr>
          <p:cNvPr id="2" name="Group 1">
            <a:extLst>
              <a:ext uri="{FF2B5EF4-FFF2-40B4-BE49-F238E27FC236}">
                <a16:creationId xmlns:a16="http://schemas.microsoft.com/office/drawing/2014/main" id="{2DB520E5-3D4F-40D4-8260-0CFB3E1F4820}"/>
              </a:ext>
            </a:extLst>
          </p:cNvPr>
          <p:cNvGrpSpPr/>
          <p:nvPr/>
        </p:nvGrpSpPr>
        <p:grpSpPr>
          <a:xfrm>
            <a:off x="424388" y="1840214"/>
            <a:ext cx="7960305" cy="4484386"/>
            <a:chOff x="424388" y="1840214"/>
            <a:chExt cx="7960305" cy="4484386"/>
          </a:xfrm>
        </p:grpSpPr>
        <p:grpSp>
          <p:nvGrpSpPr>
            <p:cNvPr id="13" name="Group 12"/>
            <p:cNvGrpSpPr/>
            <p:nvPr/>
          </p:nvGrpSpPr>
          <p:grpSpPr>
            <a:xfrm>
              <a:off x="424388" y="1840214"/>
              <a:ext cx="7960305" cy="4484386"/>
              <a:chOff x="430546" y="1842221"/>
              <a:chExt cx="7338967" cy="4050186"/>
            </a:xfrm>
          </p:grpSpPr>
          <p:sp>
            <p:nvSpPr>
              <p:cNvPr id="6" name="Rectangle 5"/>
              <p:cNvSpPr/>
              <p:nvPr/>
            </p:nvSpPr>
            <p:spPr>
              <a:xfrm>
                <a:off x="772203" y="5153743"/>
                <a:ext cx="6655653" cy="738664"/>
              </a:xfrm>
              <a:prstGeom prst="rect">
                <a:avLst/>
              </a:prstGeom>
            </p:spPr>
            <p:txBody>
              <a:bodyPr wrap="square">
                <a:spAutoFit/>
              </a:bodyPr>
              <a:lstStyle/>
              <a:p>
                <a:pPr marL="0" marR="0" algn="just">
                  <a:spcBef>
                    <a:spcPts val="0"/>
                  </a:spcBef>
                  <a:spcAft>
                    <a:spcPts val="0"/>
                  </a:spcAft>
                </a:pPr>
                <a:r>
                  <a:rPr lang="en-GB" sz="1400" dirty="0">
                    <a:latin typeface="Times New Roman" panose="02020603050405020304" pitchFamily="18" charset="0"/>
                    <a:ea typeface="Calibri" panose="020F0502020204030204" pitchFamily="34" charset="0"/>
                    <a:cs typeface="Arial" panose="020B0604020202020204" pitchFamily="34" charset="0"/>
                  </a:rPr>
                  <a:t>Data source: </a:t>
                </a:r>
                <a:r>
                  <a:rPr lang="en-GB" sz="1400" u="sng" dirty="0">
                    <a:solidFill>
                      <a:srgbClr val="0563C1"/>
                    </a:solidFill>
                    <a:latin typeface="Times New Roman" panose="02020603050405020304" pitchFamily="18" charset="0"/>
                    <a:ea typeface="Calibri" panose="020F0502020204030204" pitchFamily="34" charset="0"/>
                    <a:cs typeface="Arial" panose="020B0604020202020204" pitchFamily="34" charset="0"/>
                    <a:hlinkClick r:id="rId4"/>
                  </a:rPr>
                  <a:t>www.Planetretail.net</a:t>
                </a:r>
                <a:r>
                  <a:rPr lang="en-GB" sz="1400" dirty="0">
                    <a:latin typeface="Times New Roman" panose="02020603050405020304" pitchFamily="18" charset="0"/>
                    <a:ea typeface="Calibri" panose="020F0502020204030204" pitchFamily="34" charset="0"/>
                    <a:cs typeface="Arial" panose="020B0604020202020204" pitchFamily="34" charset="0"/>
                  </a:rPr>
                  <a:t>. First wave: Botswana, Namibia and South Africa. Second wave: Kenya, Madagascar, Malawi, Mozambique, Tanzania, Zambia , Zimbabwe. Third wave: Angola, Ghana, Nigeria, Senegal. </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Rectangle 6"/>
              <p:cNvSpPr/>
              <p:nvPr/>
            </p:nvSpPr>
            <p:spPr>
              <a:xfrm>
                <a:off x="430546" y="1842221"/>
                <a:ext cx="7338967" cy="305774"/>
              </a:xfrm>
              <a:prstGeom prst="rect">
                <a:avLst/>
              </a:prstGeom>
            </p:spPr>
            <p:txBody>
              <a:bodyPr wrap="square">
                <a:spAutoFit/>
              </a:bodyPr>
              <a:lstStyle/>
              <a:p>
                <a:pPr marL="0" marR="0" algn="just">
                  <a:spcBef>
                    <a:spcPts val="0"/>
                  </a:spcBef>
                  <a:spcAft>
                    <a:spcPts val="0"/>
                  </a:spcAft>
                </a:pPr>
                <a:r>
                  <a:rPr lang="en-GB" sz="1600" b="1" dirty="0">
                    <a:solidFill>
                      <a:srgbClr val="000000"/>
                    </a:solidFill>
                    <a:latin typeface="+mn-lt"/>
                    <a:ea typeface="Times New Roman" panose="02020603050405020304" pitchFamily="18" charset="0"/>
                    <a:cs typeface="Arial" panose="020B0604020202020204" pitchFamily="34" charset="0"/>
                  </a:rPr>
                  <a:t>Total edible grocery sales of leading retail chains in Africa, 2002-2018 (nominal USD </a:t>
                </a:r>
                <a:r>
                  <a:rPr lang="en-GB" sz="1600" b="1" dirty="0" err="1">
                    <a:solidFill>
                      <a:srgbClr val="000000"/>
                    </a:solidFill>
                    <a:latin typeface="+mn-lt"/>
                    <a:ea typeface="Times New Roman" panose="02020603050405020304" pitchFamily="18" charset="0"/>
                    <a:cs typeface="Arial" panose="020B0604020202020204" pitchFamily="34" charset="0"/>
                  </a:rPr>
                  <a:t>mn</a:t>
                </a:r>
                <a:r>
                  <a:rPr lang="en-GB" sz="1600" b="1" dirty="0">
                    <a:solidFill>
                      <a:srgbClr val="000000"/>
                    </a:solidFill>
                    <a:latin typeface="+mn-lt"/>
                    <a:ea typeface="Times New Roman" panose="02020603050405020304" pitchFamily="18" charset="0"/>
                    <a:cs typeface="Arial" panose="020B0604020202020204" pitchFamily="34" charset="0"/>
                  </a:rPr>
                  <a:t>)</a:t>
                </a:r>
                <a:endParaRPr lang="en-US" sz="1600" dirty="0">
                  <a:effectLst/>
                  <a:latin typeface="+mn-lt"/>
                  <a:ea typeface="Calibri" panose="020F0502020204030204" pitchFamily="34" charset="0"/>
                  <a:cs typeface="Arial" panose="020B0604020202020204" pitchFamily="34" charset="0"/>
                </a:endParaRPr>
              </a:p>
            </p:txBody>
          </p:sp>
          <p:grpSp>
            <p:nvGrpSpPr>
              <p:cNvPr id="12" name="Group 11"/>
              <p:cNvGrpSpPr/>
              <p:nvPr/>
            </p:nvGrpSpPr>
            <p:grpSpPr>
              <a:xfrm>
                <a:off x="666589" y="2185167"/>
                <a:ext cx="6572411" cy="2968576"/>
                <a:chOff x="1672562" y="2033788"/>
                <a:chExt cx="6257366" cy="2514435"/>
              </a:xfrm>
            </p:grpSpPr>
            <p:pic>
              <p:nvPicPr>
                <p:cNvPr id="4" name="Picture 3"/>
                <p:cNvPicPr>
                  <a:picLocks noChangeAspect="1"/>
                </p:cNvPicPr>
                <p:nvPr/>
              </p:nvPicPr>
              <p:blipFill rotWithShape="1">
                <a:blip r:embed="rId5"/>
                <a:srcRect l="2043" t="75433" r="2600"/>
                <a:stretch/>
              </p:blipFill>
              <p:spPr>
                <a:xfrm>
                  <a:off x="1791381" y="2555184"/>
                  <a:ext cx="6138547" cy="1993039"/>
                </a:xfrm>
                <a:prstGeom prst="rect">
                  <a:avLst/>
                </a:prstGeom>
              </p:spPr>
            </p:pic>
            <p:pic>
              <p:nvPicPr>
                <p:cNvPr id="17" name="Picture 16"/>
                <p:cNvPicPr/>
                <p:nvPr/>
              </p:nvPicPr>
              <p:blipFill rotWithShape="1">
                <a:blip r:embed="rId6" cstate="print">
                  <a:extLst>
                    <a:ext uri="{28A0092B-C50C-407E-A947-70E740481C1C}">
                      <a14:useLocalDpi xmlns:a14="http://schemas.microsoft.com/office/drawing/2010/main" val="0"/>
                    </a:ext>
                  </a:extLst>
                </a:blip>
                <a:srcRect t="11963" r="2538" b="81991"/>
                <a:stretch/>
              </p:blipFill>
              <p:spPr bwMode="auto">
                <a:xfrm>
                  <a:off x="1672562" y="2033788"/>
                  <a:ext cx="6253529" cy="534823"/>
                </a:xfrm>
                <a:prstGeom prst="rect">
                  <a:avLst/>
                </a:prstGeom>
                <a:noFill/>
                <a:ln>
                  <a:noFill/>
                </a:ln>
              </p:spPr>
            </p:pic>
          </p:grpSp>
        </p:grpSp>
        <p:sp>
          <p:nvSpPr>
            <p:cNvPr id="18" name="TextBox 17"/>
            <p:cNvSpPr txBox="1"/>
            <p:nvPr/>
          </p:nvSpPr>
          <p:spPr>
            <a:xfrm>
              <a:off x="5867400" y="5999161"/>
              <a:ext cx="2057400" cy="307777"/>
            </a:xfrm>
            <a:prstGeom prst="rect">
              <a:avLst/>
            </a:prstGeom>
            <a:noFill/>
          </p:spPr>
          <p:txBody>
            <a:bodyPr wrap="square" rtlCol="0">
              <a:spAutoFit/>
            </a:bodyPr>
            <a:lstStyle/>
            <a:p>
              <a:r>
                <a:rPr lang="en-US" sz="1400" dirty="0"/>
                <a:t>Source: Barrett et al. 2019</a:t>
              </a:r>
            </a:p>
          </p:txBody>
        </p:sp>
      </p:grpSp>
    </p:spTree>
    <p:extLst>
      <p:ext uri="{BB962C8B-B14F-4D97-AF65-F5344CB8AC3E}">
        <p14:creationId xmlns:p14="http://schemas.microsoft.com/office/powerpoint/2010/main" val="26390360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5"/>
          <p:cNvSpPr txBox="1">
            <a:spLocks/>
          </p:cNvSpPr>
          <p:nvPr/>
        </p:nvSpPr>
        <p:spPr bwMode="auto">
          <a:xfrm>
            <a:off x="4953000" y="0"/>
            <a:ext cx="4191000" cy="990600"/>
          </a:xfrm>
          <a:prstGeom prst="rect">
            <a:avLst/>
          </a:prstGeom>
          <a:noFill/>
          <a:ln w="9525">
            <a:noFill/>
            <a:miter lim="800000"/>
            <a:headEnd/>
            <a:tailEnd/>
          </a:ln>
        </p:spPr>
        <p:txBody>
          <a:bodyPr anchor="ctr"/>
          <a:lstStyle/>
          <a:p>
            <a:pPr algn="r" eaLnBrk="0" hangingPunct="0">
              <a:defRPr/>
            </a:pPr>
            <a:r>
              <a:rPr lang="en-US" sz="2600" b="1" kern="0" dirty="0">
                <a:solidFill>
                  <a:schemeClr val="bg1"/>
                </a:solidFill>
                <a:latin typeface="Georgia" pitchFamily="18" charset="0"/>
                <a:ea typeface="+mj-ea"/>
                <a:cs typeface="+mj-cs"/>
              </a:rPr>
              <a:t>African ag tech change</a:t>
            </a:r>
          </a:p>
        </p:txBody>
      </p:sp>
      <p:pic>
        <p:nvPicPr>
          <p:cNvPr id="9"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15" name="TextBox 14"/>
          <p:cNvSpPr txBox="1">
            <a:spLocks noChangeArrowheads="1"/>
          </p:cNvSpPr>
          <p:nvPr/>
        </p:nvSpPr>
        <p:spPr bwMode="auto">
          <a:xfrm>
            <a:off x="4648200" y="201008"/>
            <a:ext cx="4495800" cy="523220"/>
          </a:xfrm>
          <a:prstGeom prst="rect">
            <a:avLst/>
          </a:prstGeom>
          <a:noFill/>
          <a:ln w="9525">
            <a:noFill/>
            <a:miter lim="800000"/>
            <a:headEnd/>
            <a:tailEnd/>
          </a:ln>
        </p:spPr>
        <p:txBody>
          <a:bodyPr wrap="square">
            <a:spAutoFit/>
          </a:bodyPr>
          <a:lstStyle/>
          <a:p>
            <a:r>
              <a:rPr lang="en-US" sz="2800" b="1" dirty="0">
                <a:solidFill>
                  <a:schemeClr val="bg1"/>
                </a:solidFill>
                <a:latin typeface="Arial" panose="020B0604020202020204" pitchFamily="34" charset="0"/>
                <a:cs typeface="Arial" panose="020B0604020202020204" pitchFamily="34" charset="0"/>
              </a:rPr>
              <a:t>Post-harvest value chain</a:t>
            </a:r>
            <a:endParaRPr lang="en-US" sz="2800" b="1" i="1" dirty="0">
              <a:solidFill>
                <a:schemeClr val="bg1"/>
              </a:solidFill>
              <a:latin typeface="Arial" panose="020B0604020202020204" pitchFamily="34" charset="0"/>
              <a:cs typeface="Arial" panose="020B0604020202020204" pitchFamily="34" charset="0"/>
            </a:endParaRPr>
          </a:p>
        </p:txBody>
      </p:sp>
      <p:sp>
        <p:nvSpPr>
          <p:cNvPr id="11" name="Rectangle 10"/>
          <p:cNvSpPr/>
          <p:nvPr/>
        </p:nvSpPr>
        <p:spPr>
          <a:xfrm>
            <a:off x="208756" y="1210112"/>
            <a:ext cx="8610600" cy="352789"/>
          </a:xfrm>
          <a:prstGeom prst="rect">
            <a:avLst/>
          </a:prstGeom>
        </p:spPr>
        <p:txBody>
          <a:bodyPr wrap="square">
            <a:spAutoFit/>
          </a:bodyPr>
          <a:lstStyle/>
          <a:p>
            <a:pPr marL="0" marR="0">
              <a:lnSpc>
                <a:spcPct val="115000"/>
              </a:lnSpc>
              <a:spcBef>
                <a:spcPts val="0"/>
              </a:spcBef>
              <a:spcAft>
                <a:spcPts val="0"/>
              </a:spcAft>
            </a:pPr>
            <a:r>
              <a:rPr lang="en-GB" sz="1600" b="1" dirty="0">
                <a:latin typeface="+mn-lt"/>
                <a:ea typeface="Calibri" panose="020F0502020204030204" pitchFamily="34" charset="0"/>
                <a:cs typeface="Arial" panose="020B0604020202020204" pitchFamily="34" charset="0"/>
              </a:rPr>
              <a:t>Gross sales </a:t>
            </a:r>
            <a:r>
              <a:rPr lang="en-GB" sz="1600" b="1" dirty="0">
                <a:solidFill>
                  <a:srgbClr val="000000"/>
                </a:solidFill>
                <a:latin typeface="+mn-lt"/>
                <a:ea typeface="Times New Roman" panose="02020603050405020304" pitchFamily="18" charset="0"/>
                <a:cs typeface="Arial" panose="020B0604020202020204" pitchFamily="34" charset="0"/>
              </a:rPr>
              <a:t>leading café, fast food, and restaurant chains in Africa, 2008-2018 (nominal USD </a:t>
            </a:r>
            <a:r>
              <a:rPr lang="en-GB" sz="1600" b="1" dirty="0" err="1">
                <a:solidFill>
                  <a:srgbClr val="000000"/>
                </a:solidFill>
                <a:latin typeface="+mn-lt"/>
                <a:ea typeface="Times New Roman" panose="02020603050405020304" pitchFamily="18" charset="0"/>
                <a:cs typeface="Arial" panose="020B0604020202020204" pitchFamily="34" charset="0"/>
              </a:rPr>
              <a:t>mn</a:t>
            </a:r>
            <a:r>
              <a:rPr lang="en-GB" sz="1600" b="1" dirty="0">
                <a:solidFill>
                  <a:srgbClr val="000000"/>
                </a:solidFill>
                <a:latin typeface="+mn-lt"/>
                <a:ea typeface="Times New Roman" panose="02020603050405020304" pitchFamily="18" charset="0"/>
                <a:cs typeface="Arial" panose="020B0604020202020204" pitchFamily="34" charset="0"/>
              </a:rPr>
              <a:t>)</a:t>
            </a:r>
            <a:endParaRPr lang="en-US" sz="1600" dirty="0">
              <a:effectLst/>
              <a:latin typeface="+mn-lt"/>
              <a:ea typeface="Calibri" panose="020F0502020204030204" pitchFamily="34" charset="0"/>
              <a:cs typeface="Arial" panose="020B0604020202020204" pitchFamily="34" charset="0"/>
            </a:endParaRPr>
          </a:p>
        </p:txBody>
      </p:sp>
      <p:grpSp>
        <p:nvGrpSpPr>
          <p:cNvPr id="2" name="Group 1"/>
          <p:cNvGrpSpPr/>
          <p:nvPr/>
        </p:nvGrpSpPr>
        <p:grpSpPr>
          <a:xfrm>
            <a:off x="1103313" y="1701906"/>
            <a:ext cx="6821487" cy="3174894"/>
            <a:chOff x="1675606" y="2590800"/>
            <a:chExt cx="5945187" cy="2743200"/>
          </a:xfrm>
        </p:grpSpPr>
        <p:pic>
          <p:nvPicPr>
            <p:cNvPr id="16" name="Picture 15"/>
            <p:cNvPicPr/>
            <p:nvPr/>
          </p:nvPicPr>
          <p:blipFill rotWithShape="1">
            <a:blip r:embed="rId4" cstate="print">
              <a:extLst>
                <a:ext uri="{28A0092B-C50C-407E-A947-70E740481C1C}">
                  <a14:useLocalDpi xmlns:a14="http://schemas.microsoft.com/office/drawing/2010/main" val="0"/>
                </a:ext>
              </a:extLst>
            </a:blip>
            <a:srcRect l="26" t="67475" b="4128"/>
            <a:stretch/>
          </p:blipFill>
          <p:spPr bwMode="auto">
            <a:xfrm>
              <a:off x="1675606" y="3352800"/>
              <a:ext cx="5945187" cy="1981200"/>
            </a:xfrm>
            <a:prstGeom prst="rect">
              <a:avLst/>
            </a:prstGeom>
            <a:noFill/>
            <a:ln>
              <a:noFill/>
            </a:ln>
          </p:spPr>
        </p:pic>
        <p:pic>
          <p:nvPicPr>
            <p:cNvPr id="18" name="Picture 17"/>
            <p:cNvPicPr/>
            <p:nvPr/>
          </p:nvPicPr>
          <p:blipFill rotWithShape="1">
            <a:blip r:embed="rId4" cstate="print">
              <a:extLst>
                <a:ext uri="{28A0092B-C50C-407E-A947-70E740481C1C}">
                  <a14:useLocalDpi xmlns:a14="http://schemas.microsoft.com/office/drawing/2010/main" val="0"/>
                </a:ext>
              </a:extLst>
            </a:blip>
            <a:srcRect l="4933" b="91605"/>
            <a:stretch/>
          </p:blipFill>
          <p:spPr bwMode="auto">
            <a:xfrm>
              <a:off x="2057399" y="2590800"/>
              <a:ext cx="5563394" cy="762000"/>
            </a:xfrm>
            <a:prstGeom prst="rect">
              <a:avLst/>
            </a:prstGeom>
            <a:noFill/>
            <a:ln>
              <a:noFill/>
            </a:ln>
          </p:spPr>
        </p:pic>
      </p:grpSp>
      <p:sp>
        <p:nvSpPr>
          <p:cNvPr id="5" name="Rectangle 4"/>
          <p:cNvSpPr/>
          <p:nvPr/>
        </p:nvSpPr>
        <p:spPr>
          <a:xfrm>
            <a:off x="1104900" y="4876800"/>
            <a:ext cx="7086600" cy="1384995"/>
          </a:xfrm>
          <a:prstGeom prst="rect">
            <a:avLst/>
          </a:prstGeom>
        </p:spPr>
        <p:txBody>
          <a:bodyPr wrap="square">
            <a:spAutoFit/>
          </a:bodyPr>
          <a:lstStyle/>
          <a:p>
            <a:pPr marL="0" marR="0">
              <a:spcBef>
                <a:spcPts val="0"/>
              </a:spcBef>
              <a:spcAft>
                <a:spcPts val="0"/>
              </a:spcAft>
            </a:pPr>
            <a:r>
              <a:rPr lang="en-US" sz="1200" dirty="0">
                <a:latin typeface="+mn-lt"/>
                <a:ea typeface="Calibri" panose="020F0502020204030204" pitchFamily="34" charset="0"/>
                <a:cs typeface="Arial" panose="020B0604020202020204" pitchFamily="34" charset="0"/>
              </a:rPr>
              <a:t>Data source: retail food service chain-country pairs from </a:t>
            </a:r>
            <a:r>
              <a:rPr lang="en-US" sz="1200" u="sng" dirty="0">
                <a:solidFill>
                  <a:srgbClr val="0563C1"/>
                </a:solidFill>
                <a:latin typeface="+mn-lt"/>
                <a:ea typeface="Calibri" panose="020F0502020204030204" pitchFamily="34" charset="0"/>
                <a:cs typeface="Arial" panose="020B0604020202020204" pitchFamily="34" charset="0"/>
                <a:hlinkClick r:id="rId5"/>
              </a:rPr>
              <a:t>www.Planetretail.net</a:t>
            </a:r>
            <a:r>
              <a:rPr lang="en-US" sz="1200" dirty="0">
                <a:latin typeface="+mn-lt"/>
                <a:ea typeface="Calibri" panose="020F0502020204030204" pitchFamily="34" charset="0"/>
                <a:cs typeface="Arial" panose="020B0604020202020204" pitchFamily="34" charset="0"/>
              </a:rPr>
              <a:t>. Firms represented: </a:t>
            </a:r>
            <a:r>
              <a:rPr lang="en-US" sz="1200" i="1" dirty="0">
                <a:latin typeface="+mn-lt"/>
                <a:ea typeface="Calibri" panose="020F0502020204030204" pitchFamily="34" charset="0"/>
                <a:cs typeface="Arial" panose="020B0604020202020204" pitchFamily="34" charset="0"/>
              </a:rPr>
              <a:t>Fast Food Restaurants</a:t>
            </a:r>
            <a:r>
              <a:rPr lang="en-US" sz="1200" dirty="0">
                <a:latin typeface="+mn-lt"/>
                <a:ea typeface="Calibri" panose="020F0502020204030204" pitchFamily="34" charset="0"/>
                <a:cs typeface="Arial" panose="020B0604020202020204" pitchFamily="34" charset="0"/>
              </a:rPr>
              <a:t>: A&amp;W All American Food; Baskin-Robbins; Burger King; California; Cold Stone Creamery; Domino's; Doña </a:t>
            </a:r>
            <a:r>
              <a:rPr lang="en-US" sz="1200" dirty="0" err="1">
                <a:latin typeface="+mn-lt"/>
                <a:ea typeface="Calibri" panose="020F0502020204030204" pitchFamily="34" charset="0"/>
                <a:cs typeface="Arial" panose="020B0604020202020204" pitchFamily="34" charset="0"/>
              </a:rPr>
              <a:t>Tota</a:t>
            </a:r>
            <a:r>
              <a:rPr lang="en-US" sz="1200" dirty="0">
                <a:latin typeface="+mn-lt"/>
                <a:ea typeface="Calibri" panose="020F0502020204030204" pitchFamily="34" charset="0"/>
                <a:cs typeface="Arial" panose="020B0604020202020204" pitchFamily="34" charset="0"/>
              </a:rPr>
              <a:t>; East Dawning; Harajuku Delights; KFC; Long John Silver's; McDonald's; Pizza Hut; Seaport; Subway; Taco Bell; Taco Bell Grande; Wendy's. </a:t>
            </a:r>
            <a:r>
              <a:rPr lang="en-US" sz="1200" i="1" dirty="0">
                <a:latin typeface="+mn-lt"/>
                <a:ea typeface="Calibri" panose="020F0502020204030204" pitchFamily="34" charset="0"/>
                <a:cs typeface="Arial" panose="020B0604020202020204" pitchFamily="34" charset="0"/>
              </a:rPr>
              <a:t>Cafés</a:t>
            </a:r>
            <a:r>
              <a:rPr lang="en-US" sz="1200" dirty="0">
                <a:latin typeface="+mn-lt"/>
                <a:ea typeface="Calibri" panose="020F0502020204030204" pitchFamily="34" charset="0"/>
                <a:cs typeface="Arial" panose="020B0604020202020204" pitchFamily="34" charset="0"/>
              </a:rPr>
              <a:t>: 85 degrees C; Au Bon Pain; Cafe Brio; Dunkin' Donuts; Pacific Coffee; </a:t>
            </a:r>
            <a:r>
              <a:rPr lang="en-US" sz="1200" dirty="0" err="1">
                <a:latin typeface="+mn-lt"/>
                <a:ea typeface="Calibri" panose="020F0502020204030204" pitchFamily="34" charset="0"/>
                <a:cs typeface="Arial" panose="020B0604020202020204" pitchFamily="34" charset="0"/>
              </a:rPr>
              <a:t>Sanborns</a:t>
            </a:r>
            <a:r>
              <a:rPr lang="en-US" sz="1200" dirty="0">
                <a:latin typeface="+mn-lt"/>
                <a:ea typeface="Calibri" panose="020F0502020204030204" pitchFamily="34" charset="0"/>
                <a:cs typeface="Arial" panose="020B0604020202020204" pitchFamily="34" charset="0"/>
              </a:rPr>
              <a:t> Café; Starbucks; Restaurants: Afternoon Tea; Applebee's; BHG Kitchen; Chili´s; IHOP; KAZOKUTEI; Little Sheep; </a:t>
            </a:r>
            <a:r>
              <a:rPr lang="en-US" sz="1200" dirty="0" err="1">
                <a:latin typeface="+mn-lt"/>
                <a:ea typeface="Calibri" panose="020F0502020204030204" pitchFamily="34" charset="0"/>
                <a:cs typeface="Arial" panose="020B0604020202020204" pitchFamily="34" charset="0"/>
              </a:rPr>
              <a:t>LongHorn</a:t>
            </a:r>
            <a:r>
              <a:rPr lang="en-US" sz="1200" dirty="0">
                <a:latin typeface="+mn-lt"/>
                <a:ea typeface="Calibri" panose="020F0502020204030204" pitchFamily="34" charset="0"/>
                <a:cs typeface="Arial" panose="020B0604020202020204" pitchFamily="34" charset="0"/>
              </a:rPr>
              <a:t> Steakhouse; Maxim's; Olive Garden; Red Lobster; Rock and Roll; S&amp;R QSR; SHUN-NO-MAI; Super Quick; The Capital Grille; </a:t>
            </a:r>
            <a:r>
              <a:rPr lang="en-US" sz="1200" dirty="0" err="1">
                <a:latin typeface="+mn-lt"/>
                <a:ea typeface="Calibri" panose="020F0502020204030204" pitchFamily="34" charset="0"/>
                <a:cs typeface="Arial" panose="020B0604020202020204" pitchFamily="34" charset="0"/>
              </a:rPr>
              <a:t>Vips</a:t>
            </a:r>
            <a:r>
              <a:rPr lang="en-US" sz="1200" dirty="0">
                <a:latin typeface="+mn-lt"/>
                <a:ea typeface="Calibri" panose="020F0502020204030204" pitchFamily="34" charset="0"/>
                <a:cs typeface="Arial" panose="020B0604020202020204" pitchFamily="34" charset="0"/>
              </a:rPr>
              <a:t>.</a:t>
            </a:r>
          </a:p>
        </p:txBody>
      </p:sp>
      <p:sp>
        <p:nvSpPr>
          <p:cNvPr id="19" name="TextBox 18"/>
          <p:cNvSpPr txBox="1"/>
          <p:nvPr/>
        </p:nvSpPr>
        <p:spPr>
          <a:xfrm>
            <a:off x="5867400" y="6400800"/>
            <a:ext cx="2057400" cy="307777"/>
          </a:xfrm>
          <a:prstGeom prst="rect">
            <a:avLst/>
          </a:prstGeom>
          <a:noFill/>
        </p:spPr>
        <p:txBody>
          <a:bodyPr wrap="square" rtlCol="0">
            <a:spAutoFit/>
          </a:bodyPr>
          <a:lstStyle/>
          <a:p>
            <a:r>
              <a:rPr lang="en-US" sz="1400" dirty="0"/>
              <a:t>Source: Barrett et al. 2019</a:t>
            </a:r>
          </a:p>
        </p:txBody>
      </p:sp>
    </p:spTree>
    <p:extLst>
      <p:ext uri="{BB962C8B-B14F-4D97-AF65-F5344CB8AC3E}">
        <p14:creationId xmlns:p14="http://schemas.microsoft.com/office/powerpoint/2010/main" val="749260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1"/>
          </p:nvPr>
        </p:nvSpPr>
        <p:spPr>
          <a:xfrm>
            <a:off x="380999" y="1066800"/>
            <a:ext cx="8468033" cy="1371600"/>
          </a:xfrm>
        </p:spPr>
        <p:txBody>
          <a:bodyPr/>
          <a:lstStyle/>
          <a:p>
            <a:pPr marL="0" indent="0" algn="ctr">
              <a:buNone/>
            </a:pPr>
            <a:r>
              <a:rPr lang="en-US" sz="2400" b="1" dirty="0">
                <a:cs typeface="Arial" panose="020B0604020202020204" pitchFamily="34" charset="0"/>
              </a:rPr>
              <a:t>Africa is on the move.</a:t>
            </a:r>
          </a:p>
          <a:p>
            <a:pPr marL="0" indent="0" algn="ctr">
              <a:buNone/>
            </a:pPr>
            <a:r>
              <a:rPr lang="en-US" sz="2400" b="1" dirty="0">
                <a:cs typeface="Arial" panose="020B0604020202020204" pitchFamily="34" charset="0"/>
              </a:rPr>
              <a:t>3/9 world’s fastest growing economies are in Africa. Agriculture is at the heart of much of that growth.</a:t>
            </a:r>
          </a:p>
        </p:txBody>
      </p:sp>
      <p:sp>
        <p:nvSpPr>
          <p:cNvPr id="6" name="TextBox 5"/>
          <p:cNvSpPr txBox="1"/>
          <p:nvPr/>
        </p:nvSpPr>
        <p:spPr>
          <a:xfrm>
            <a:off x="2884419" y="2438400"/>
            <a:ext cx="2754262" cy="923330"/>
          </a:xfrm>
          <a:prstGeom prst="rect">
            <a:avLst/>
          </a:prstGeom>
          <a:noFill/>
        </p:spPr>
        <p:txBody>
          <a:bodyPr wrap="square" rtlCol="0">
            <a:spAutoFit/>
          </a:bodyPr>
          <a:lstStyle/>
          <a:p>
            <a:r>
              <a:rPr lang="en-US" sz="1800" dirty="0">
                <a:latin typeface="Arial" panose="020B0604020202020204" pitchFamily="34" charset="0"/>
                <a:cs typeface="Arial" panose="020B0604020202020204" pitchFamily="34" charset="0"/>
              </a:rPr>
              <a:t>Annual average real % GDP growth, 2014-18. Data source: World Bank</a:t>
            </a:r>
          </a:p>
        </p:txBody>
      </p:sp>
      <p:pic>
        <p:nvPicPr>
          <p:cNvPr id="8"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7" name="TextBox 10"/>
          <p:cNvSpPr txBox="1">
            <a:spLocks noChangeArrowheads="1"/>
          </p:cNvSpPr>
          <p:nvPr/>
        </p:nvSpPr>
        <p:spPr bwMode="auto">
          <a:xfrm>
            <a:off x="4615015" y="212246"/>
            <a:ext cx="4572000" cy="523220"/>
          </a:xfrm>
          <a:prstGeom prst="rect">
            <a:avLst/>
          </a:prstGeom>
          <a:noFill/>
          <a:ln w="9525">
            <a:noFill/>
            <a:miter lim="800000"/>
            <a:headEnd/>
            <a:tailEnd/>
          </a:ln>
        </p:spPr>
        <p:txBody>
          <a:bodyPr wrap="square">
            <a:spAutoFit/>
          </a:bodyPr>
          <a:lstStyle/>
          <a:p>
            <a:r>
              <a:rPr lang="en-US" sz="2800" b="1" dirty="0">
                <a:solidFill>
                  <a:schemeClr val="bg1"/>
                </a:solidFill>
                <a:latin typeface="Arial" panose="020B0604020202020204" pitchFamily="34" charset="0"/>
                <a:cs typeface="Arial" panose="020B0604020202020204" pitchFamily="34" charset="0"/>
              </a:rPr>
              <a:t>African economic growth</a:t>
            </a:r>
            <a:endParaRPr lang="en-US" sz="2800" b="1" i="1" dirty="0">
              <a:solidFill>
                <a:schemeClr val="bg1"/>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3"/>
          <a:stretch>
            <a:fillRect/>
          </a:stretch>
        </p:blipFill>
        <p:spPr>
          <a:xfrm>
            <a:off x="2982360" y="3361730"/>
            <a:ext cx="2642068" cy="2514600"/>
          </a:xfrm>
          <a:prstGeom prst="rect">
            <a:avLst/>
          </a:prstGeom>
        </p:spPr>
      </p:pic>
    </p:spTree>
    <p:extLst>
      <p:ext uri="{BB962C8B-B14F-4D97-AF65-F5344CB8AC3E}">
        <p14:creationId xmlns:p14="http://schemas.microsoft.com/office/powerpoint/2010/main" val="320333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5"/>
          <p:cNvSpPr txBox="1">
            <a:spLocks/>
          </p:cNvSpPr>
          <p:nvPr/>
        </p:nvSpPr>
        <p:spPr bwMode="auto">
          <a:xfrm>
            <a:off x="4953000" y="0"/>
            <a:ext cx="4191000" cy="990600"/>
          </a:xfrm>
          <a:prstGeom prst="rect">
            <a:avLst/>
          </a:prstGeom>
          <a:noFill/>
          <a:ln w="9525">
            <a:noFill/>
            <a:miter lim="800000"/>
            <a:headEnd/>
            <a:tailEnd/>
          </a:ln>
        </p:spPr>
        <p:txBody>
          <a:bodyPr anchor="ctr"/>
          <a:lstStyle/>
          <a:p>
            <a:pPr algn="r" eaLnBrk="0" hangingPunct="0">
              <a:defRPr/>
            </a:pPr>
            <a:r>
              <a:rPr lang="en-US" sz="2600" b="1" kern="0" dirty="0">
                <a:solidFill>
                  <a:schemeClr val="bg1"/>
                </a:solidFill>
                <a:latin typeface="Georgia" pitchFamily="18" charset="0"/>
                <a:ea typeface="+mj-ea"/>
                <a:cs typeface="+mj-cs"/>
              </a:rPr>
              <a:t>African ag tech change</a:t>
            </a:r>
          </a:p>
        </p:txBody>
      </p:sp>
      <p:pic>
        <p:nvPicPr>
          <p:cNvPr id="9"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15" name="TextBox 14"/>
          <p:cNvSpPr txBox="1">
            <a:spLocks noChangeArrowheads="1"/>
          </p:cNvSpPr>
          <p:nvPr/>
        </p:nvSpPr>
        <p:spPr bwMode="auto">
          <a:xfrm>
            <a:off x="4648200" y="201008"/>
            <a:ext cx="4495800" cy="523220"/>
          </a:xfrm>
          <a:prstGeom prst="rect">
            <a:avLst/>
          </a:prstGeom>
          <a:noFill/>
          <a:ln w="9525">
            <a:noFill/>
            <a:miter lim="800000"/>
            <a:headEnd/>
            <a:tailEnd/>
          </a:ln>
        </p:spPr>
        <p:txBody>
          <a:bodyPr wrap="square">
            <a:spAutoFit/>
          </a:bodyPr>
          <a:lstStyle/>
          <a:p>
            <a:r>
              <a:rPr lang="en-US" sz="2800" b="1" dirty="0">
                <a:solidFill>
                  <a:schemeClr val="bg1"/>
                </a:solidFill>
                <a:latin typeface="Arial" panose="020B0604020202020204" pitchFamily="34" charset="0"/>
                <a:cs typeface="Arial" panose="020B0604020202020204" pitchFamily="34" charset="0"/>
              </a:rPr>
              <a:t>Food consumer behavior</a:t>
            </a:r>
            <a:endParaRPr lang="en-US" sz="2800" b="1" i="1" dirty="0">
              <a:solidFill>
                <a:schemeClr val="bg1"/>
              </a:solidFill>
              <a:latin typeface="Arial" panose="020B0604020202020204" pitchFamily="34" charset="0"/>
              <a:cs typeface="Arial" panose="020B0604020202020204" pitchFamily="34" charset="0"/>
            </a:endParaRPr>
          </a:p>
        </p:txBody>
      </p:sp>
      <p:sp>
        <p:nvSpPr>
          <p:cNvPr id="11" name="Rectangle 10"/>
          <p:cNvSpPr/>
          <p:nvPr/>
        </p:nvSpPr>
        <p:spPr>
          <a:xfrm>
            <a:off x="304800" y="1025685"/>
            <a:ext cx="7924800" cy="3046988"/>
          </a:xfrm>
          <a:prstGeom prst="rect">
            <a:avLst/>
          </a:prstGeom>
        </p:spPr>
        <p:txBody>
          <a:bodyPr wrap="square">
            <a:spAutoFit/>
          </a:bodyPr>
          <a:lstStyle/>
          <a:p>
            <a:pPr marL="0" marR="0">
              <a:spcBef>
                <a:spcPts val="0"/>
              </a:spcBef>
              <a:spcAft>
                <a:spcPts val="0"/>
              </a:spcAft>
            </a:pPr>
            <a:r>
              <a:rPr lang="en-GB" dirty="0">
                <a:latin typeface="+mn-lt"/>
                <a:ea typeface="Calibri" panose="020F0502020204030204" pitchFamily="34" charset="0"/>
                <a:cs typeface="Arial" panose="020B0604020202020204" pitchFamily="34" charset="0"/>
              </a:rPr>
              <a:t>But are the poor enjoying lower prices, better food safety, and enhanced dietary diversity by these developments? </a:t>
            </a:r>
            <a:r>
              <a:rPr lang="en-GB" dirty="0">
                <a:ea typeface="Calibri" panose="020F0502020204030204" pitchFamily="34" charset="0"/>
                <a:cs typeface="Arial" panose="020B0604020202020204" pitchFamily="34" charset="0"/>
              </a:rPr>
              <a:t>Unclear. </a:t>
            </a:r>
          </a:p>
          <a:p>
            <a:pPr marL="0" marR="0">
              <a:spcBef>
                <a:spcPts val="0"/>
              </a:spcBef>
              <a:spcAft>
                <a:spcPts val="0"/>
              </a:spcAft>
            </a:pPr>
            <a:r>
              <a:rPr lang="en-GB" dirty="0">
                <a:latin typeface="+mn-lt"/>
                <a:ea typeface="Calibri" panose="020F0502020204030204" pitchFamily="34" charset="0"/>
                <a:cs typeface="Arial" panose="020B0604020202020204" pitchFamily="34" charset="0"/>
              </a:rPr>
              <a:t>Emergent ‘triple burden’ of undernourishment (PEM), micronutrient (mineral/vitamin) deficiency, and obesity. </a:t>
            </a:r>
          </a:p>
          <a:p>
            <a:pPr marL="0" marR="0">
              <a:spcBef>
                <a:spcPts val="0"/>
              </a:spcBef>
              <a:spcAft>
                <a:spcPts val="0"/>
              </a:spcAft>
            </a:pPr>
            <a:r>
              <a:rPr lang="en-GB" dirty="0">
                <a:latin typeface="+mn-lt"/>
                <a:ea typeface="Calibri" panose="020F0502020204030204" pitchFamily="34" charset="0"/>
                <a:cs typeface="Arial" panose="020B0604020202020204" pitchFamily="34" charset="0"/>
              </a:rPr>
              <a:t>Lots of anecdotal evidence of a ‘tale of two (nutritional) transitions’. Need firmer quantitative analysis. </a:t>
            </a:r>
          </a:p>
          <a:p>
            <a:pPr marL="0" marR="0">
              <a:spcBef>
                <a:spcPts val="0"/>
              </a:spcBef>
              <a:spcAft>
                <a:spcPts val="0"/>
              </a:spcAft>
            </a:pPr>
            <a:endParaRPr lang="en-GB" dirty="0">
              <a:effectLst/>
              <a:latin typeface="+mn-lt"/>
              <a:ea typeface="Calibri" panose="020F0502020204030204" pitchFamily="34" charset="0"/>
              <a:cs typeface="Arial" panose="020B0604020202020204" pitchFamily="34" charset="0"/>
            </a:endParaRPr>
          </a:p>
          <a:p>
            <a:pPr marL="0" marR="0">
              <a:spcBef>
                <a:spcPts val="0"/>
              </a:spcBef>
              <a:spcAft>
                <a:spcPts val="0"/>
              </a:spcAft>
            </a:pPr>
            <a:endParaRPr lang="en-US" dirty="0">
              <a:effectLst/>
              <a:latin typeface="+mn-lt"/>
              <a:ea typeface="Calibri" panose="020F0502020204030204" pitchFamily="34" charset="0"/>
              <a:cs typeface="Arial" panose="020B0604020202020204" pitchFamily="34" charset="0"/>
            </a:endParaRPr>
          </a:p>
        </p:txBody>
      </p:sp>
      <p:pic>
        <p:nvPicPr>
          <p:cNvPr id="3" name="Picture 2"/>
          <p:cNvPicPr>
            <a:picLocks noChangeAspect="1"/>
          </p:cNvPicPr>
          <p:nvPr/>
        </p:nvPicPr>
        <p:blipFill>
          <a:blip r:embed="rId4"/>
          <a:stretch>
            <a:fillRect/>
          </a:stretch>
        </p:blipFill>
        <p:spPr>
          <a:xfrm>
            <a:off x="3810000" y="3657626"/>
            <a:ext cx="5203906" cy="2971773"/>
          </a:xfrm>
          <a:prstGeom prst="rect">
            <a:avLst/>
          </a:prstGeom>
        </p:spPr>
      </p:pic>
      <p:sp>
        <p:nvSpPr>
          <p:cNvPr id="4" name="Rectangle 3"/>
          <p:cNvSpPr/>
          <p:nvPr/>
        </p:nvSpPr>
        <p:spPr>
          <a:xfrm>
            <a:off x="304800" y="4566206"/>
            <a:ext cx="3505200" cy="1569660"/>
          </a:xfrm>
          <a:prstGeom prst="rect">
            <a:avLst/>
          </a:prstGeom>
        </p:spPr>
        <p:txBody>
          <a:bodyPr wrap="square">
            <a:spAutoFit/>
          </a:bodyPr>
          <a:lstStyle/>
          <a:p>
            <a:pPr>
              <a:spcBef>
                <a:spcPts val="0"/>
              </a:spcBef>
              <a:spcAft>
                <a:spcPts val="0"/>
              </a:spcAft>
            </a:pPr>
            <a:r>
              <a:rPr lang="en-GB" dirty="0">
                <a:ea typeface="Calibri" panose="020F0502020204030204" pitchFamily="34" charset="0"/>
                <a:cs typeface="Arial" panose="020B0604020202020204" pitchFamily="34" charset="0"/>
              </a:rPr>
              <a:t>We do know that Africa remains the continent with, by far, highest prevalence of food insecurity. </a:t>
            </a:r>
          </a:p>
        </p:txBody>
      </p:sp>
    </p:spTree>
    <p:extLst>
      <p:ext uri="{BB962C8B-B14F-4D97-AF65-F5344CB8AC3E}">
        <p14:creationId xmlns:p14="http://schemas.microsoft.com/office/powerpoint/2010/main" val="3874349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5433" y="1143000"/>
            <a:ext cx="8534400" cy="1200329"/>
          </a:xfrm>
          <a:prstGeom prst="rect">
            <a:avLst/>
          </a:prstGeom>
          <a:noFill/>
        </p:spPr>
        <p:txBody>
          <a:bodyPr wrap="square" rtlCol="0">
            <a:spAutoFit/>
          </a:bodyPr>
          <a:lstStyle/>
          <a:p>
            <a:pPr lvl="0"/>
            <a:r>
              <a:rPr lang="en-US" dirty="0">
                <a:latin typeface="+mn-lt"/>
                <a:cs typeface="Arial" panose="020B0604020202020204" pitchFamily="34" charset="0"/>
              </a:rPr>
              <a:t>Poverty is a major driver of undernutrition, which itself begets poverty and slowed economic growth in a vicious cycle </a:t>
            </a:r>
          </a:p>
          <a:p>
            <a:pPr lvl="0"/>
            <a:r>
              <a:rPr lang="en-US" dirty="0">
                <a:latin typeface="+mn-lt"/>
                <a:cs typeface="Arial" panose="020B0604020202020204" pitchFamily="34" charset="0"/>
              </a:rPr>
              <a:t>… a specific form of poverty trap. </a:t>
            </a:r>
          </a:p>
        </p:txBody>
      </p:sp>
      <p:sp>
        <p:nvSpPr>
          <p:cNvPr id="14" name="Title 5"/>
          <p:cNvSpPr txBox="1">
            <a:spLocks/>
          </p:cNvSpPr>
          <p:nvPr/>
        </p:nvSpPr>
        <p:spPr bwMode="auto">
          <a:xfrm>
            <a:off x="4953000" y="0"/>
            <a:ext cx="4191000" cy="990600"/>
          </a:xfrm>
          <a:prstGeom prst="rect">
            <a:avLst/>
          </a:prstGeom>
          <a:noFill/>
          <a:ln w="9525">
            <a:noFill/>
            <a:miter lim="800000"/>
            <a:headEnd/>
            <a:tailEnd/>
          </a:ln>
        </p:spPr>
        <p:txBody>
          <a:bodyPr anchor="ctr"/>
          <a:lstStyle/>
          <a:p>
            <a:pPr algn="r" eaLnBrk="0" hangingPunct="0">
              <a:defRPr/>
            </a:pPr>
            <a:r>
              <a:rPr lang="en-US" sz="2600" b="1" kern="0" dirty="0">
                <a:solidFill>
                  <a:schemeClr val="bg1"/>
                </a:solidFill>
                <a:latin typeface="Georgia" pitchFamily="18" charset="0"/>
                <a:ea typeface="+mj-ea"/>
                <a:cs typeface="+mj-cs"/>
              </a:rPr>
              <a:t>African ag tech change</a:t>
            </a:r>
          </a:p>
        </p:txBody>
      </p:sp>
      <p:pic>
        <p:nvPicPr>
          <p:cNvPr id="9"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grpSp>
        <p:nvGrpSpPr>
          <p:cNvPr id="5" name="Group 4"/>
          <p:cNvGrpSpPr/>
          <p:nvPr/>
        </p:nvGrpSpPr>
        <p:grpSpPr>
          <a:xfrm>
            <a:off x="315433" y="2590800"/>
            <a:ext cx="5619750" cy="3681829"/>
            <a:chOff x="1762125" y="1685925"/>
            <a:chExt cx="5619750" cy="3681829"/>
          </a:xfrm>
        </p:grpSpPr>
        <p:pic>
          <p:nvPicPr>
            <p:cNvPr id="2" name="Picture 1"/>
            <p:cNvPicPr>
              <a:picLocks noChangeAspect="1"/>
            </p:cNvPicPr>
            <p:nvPr/>
          </p:nvPicPr>
          <p:blipFill>
            <a:blip r:embed="rId4"/>
            <a:stretch>
              <a:fillRect/>
            </a:stretch>
          </p:blipFill>
          <p:spPr>
            <a:xfrm>
              <a:off x="1762125" y="1685925"/>
              <a:ext cx="5619750" cy="3486150"/>
            </a:xfrm>
            <a:prstGeom prst="rect">
              <a:avLst/>
            </a:prstGeom>
          </p:spPr>
        </p:pic>
        <p:sp>
          <p:nvSpPr>
            <p:cNvPr id="4" name="TextBox 3"/>
            <p:cNvSpPr txBox="1"/>
            <p:nvPr/>
          </p:nvSpPr>
          <p:spPr>
            <a:xfrm>
              <a:off x="5410200" y="5029200"/>
              <a:ext cx="1828800" cy="338554"/>
            </a:xfrm>
            <a:prstGeom prst="rect">
              <a:avLst/>
            </a:prstGeom>
            <a:noFill/>
          </p:spPr>
          <p:txBody>
            <a:bodyPr wrap="square" rtlCol="0">
              <a:spAutoFit/>
            </a:bodyPr>
            <a:lstStyle/>
            <a:p>
              <a:r>
                <a:rPr lang="en-US" sz="1600" dirty="0"/>
                <a:t>Source: ACPF 2019</a:t>
              </a:r>
            </a:p>
          </p:txBody>
        </p:sp>
      </p:grpSp>
      <p:sp>
        <p:nvSpPr>
          <p:cNvPr id="10" name="TextBox 9"/>
          <p:cNvSpPr txBox="1">
            <a:spLocks noChangeArrowheads="1"/>
          </p:cNvSpPr>
          <p:nvPr/>
        </p:nvSpPr>
        <p:spPr bwMode="auto">
          <a:xfrm>
            <a:off x="4648200" y="201008"/>
            <a:ext cx="4495800" cy="523220"/>
          </a:xfrm>
          <a:prstGeom prst="rect">
            <a:avLst/>
          </a:prstGeom>
          <a:noFill/>
          <a:ln w="9525">
            <a:noFill/>
            <a:miter lim="800000"/>
            <a:headEnd/>
            <a:tailEnd/>
          </a:ln>
        </p:spPr>
        <p:txBody>
          <a:bodyPr wrap="square">
            <a:spAutoFit/>
          </a:bodyPr>
          <a:lstStyle/>
          <a:p>
            <a:r>
              <a:rPr lang="en-US" sz="2800" b="1" dirty="0">
                <a:solidFill>
                  <a:schemeClr val="bg1"/>
                </a:solidFill>
                <a:latin typeface="Arial" panose="020B0604020202020204" pitchFamily="34" charset="0"/>
                <a:cs typeface="Arial" panose="020B0604020202020204" pitchFamily="34" charset="0"/>
              </a:rPr>
              <a:t>Food consumer behavior</a:t>
            </a:r>
            <a:endParaRPr lang="en-US" sz="2800" b="1" i="1" dirty="0">
              <a:solidFill>
                <a:schemeClr val="bg1"/>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96995" y="2310229"/>
            <a:ext cx="2641600" cy="3962400"/>
          </a:xfrm>
          <a:prstGeom prst="rect">
            <a:avLst/>
          </a:prstGeom>
        </p:spPr>
      </p:pic>
    </p:spTree>
    <p:extLst>
      <p:ext uri="{BB962C8B-B14F-4D97-AF65-F5344CB8AC3E}">
        <p14:creationId xmlns:p14="http://schemas.microsoft.com/office/powerpoint/2010/main" val="3076335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8" name="TextBox 10"/>
          <p:cNvSpPr txBox="1">
            <a:spLocks noChangeArrowheads="1"/>
          </p:cNvSpPr>
          <p:nvPr/>
        </p:nvSpPr>
        <p:spPr bwMode="auto">
          <a:xfrm>
            <a:off x="6935845" y="228927"/>
            <a:ext cx="2209800" cy="523220"/>
          </a:xfrm>
          <a:prstGeom prst="rect">
            <a:avLst/>
          </a:prstGeom>
          <a:noFill/>
          <a:ln w="9525">
            <a:noFill/>
            <a:miter lim="800000"/>
            <a:headEnd/>
            <a:tailEnd/>
          </a:ln>
        </p:spPr>
        <p:txBody>
          <a:bodyPr wrap="square">
            <a:spAutoFit/>
          </a:bodyPr>
          <a:lstStyle/>
          <a:p>
            <a:r>
              <a:rPr lang="en-US" sz="2800" b="1" dirty="0">
                <a:solidFill>
                  <a:schemeClr val="bg1"/>
                </a:solidFill>
                <a:latin typeface="Arial" panose="020B0604020202020204" pitchFamily="34" charset="0"/>
                <a:cs typeface="Arial" panose="020B0604020202020204" pitchFamily="34" charset="0"/>
              </a:rPr>
              <a:t>Resilience</a:t>
            </a:r>
            <a:endParaRPr lang="en-US" sz="2800" b="1" i="1" dirty="0">
              <a:solidFill>
                <a:schemeClr val="bg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4"/>
          <a:stretch>
            <a:fillRect/>
          </a:stretch>
        </p:blipFill>
        <p:spPr>
          <a:xfrm>
            <a:off x="1899683" y="2704998"/>
            <a:ext cx="5486400" cy="4049156"/>
          </a:xfrm>
          <a:prstGeom prst="rect">
            <a:avLst/>
          </a:prstGeom>
        </p:spPr>
      </p:pic>
      <p:sp>
        <p:nvSpPr>
          <p:cNvPr id="10" name="TextBox 9"/>
          <p:cNvSpPr txBox="1"/>
          <p:nvPr/>
        </p:nvSpPr>
        <p:spPr>
          <a:xfrm>
            <a:off x="304800" y="1040390"/>
            <a:ext cx="8676167" cy="1569660"/>
          </a:xfrm>
          <a:prstGeom prst="rect">
            <a:avLst/>
          </a:prstGeom>
          <a:noFill/>
        </p:spPr>
        <p:txBody>
          <a:bodyPr wrap="square" rtlCol="0">
            <a:spAutoFit/>
          </a:bodyPr>
          <a:lstStyle/>
          <a:p>
            <a:pPr lvl="0"/>
            <a:r>
              <a:rPr lang="en-US" dirty="0">
                <a:latin typeface="+mn-lt"/>
                <a:cs typeface="Arial" panose="020B0604020202020204" pitchFamily="34" charset="0"/>
              </a:rPr>
              <a:t>Uninsured risk is a major cause of both chronic poverty and undernutrition. Building resilience to natural and manmade shocks is essential to inclusive and sustainable food systems transformation. Climate anomalies – esp. drought – are a major challenge in Africa. </a:t>
            </a:r>
          </a:p>
        </p:txBody>
      </p:sp>
    </p:spTree>
    <p:extLst>
      <p:ext uri="{BB962C8B-B14F-4D97-AF65-F5344CB8AC3E}">
        <p14:creationId xmlns:p14="http://schemas.microsoft.com/office/powerpoint/2010/main" val="31302220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9144000" cy="943895"/>
            <a:chOff x="-3175" y="5914103"/>
            <a:chExt cx="9144000" cy="943895"/>
          </a:xfrm>
        </p:grpSpPr>
        <p:sp>
          <p:nvSpPr>
            <p:cNvPr id="10" name="Rectangle 9"/>
            <p:cNvSpPr/>
            <p:nvPr userDrawn="1"/>
          </p:nvSpPr>
          <p:spPr>
            <a:xfrm>
              <a:off x="-3175" y="5914103"/>
              <a:ext cx="9144000" cy="943895"/>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3" name="Picture 12"/>
            <p:cNvPicPr>
              <a:picLocks noChangeAspect="1"/>
            </p:cNvPicPr>
            <p:nvPr userDrawn="1"/>
          </p:nvPicPr>
          <p:blipFill rotWithShape="1">
            <a:blip r:embed="rId3" cstate="print">
              <a:extLst>
                <a:ext uri="{28A0092B-C50C-407E-A947-70E740481C1C}">
                  <a14:useLocalDpi xmlns:a14="http://schemas.microsoft.com/office/drawing/2010/main" val="0"/>
                </a:ext>
              </a:extLst>
            </a:blip>
            <a:srcRect l="418" t="42305"/>
            <a:stretch/>
          </p:blipFill>
          <p:spPr>
            <a:xfrm>
              <a:off x="202379" y="6046836"/>
              <a:ext cx="4500003" cy="675819"/>
            </a:xfrm>
            <a:prstGeom prst="rect">
              <a:avLst/>
            </a:prstGeom>
          </p:spPr>
        </p:pic>
      </p:grpSp>
      <p:sp>
        <p:nvSpPr>
          <p:cNvPr id="16390" name="Rectangle 3"/>
          <p:cNvSpPr>
            <a:spLocks noChangeArrowheads="1"/>
          </p:cNvSpPr>
          <p:nvPr/>
        </p:nvSpPr>
        <p:spPr bwMode="auto">
          <a:xfrm>
            <a:off x="205555" y="1061902"/>
            <a:ext cx="8938446" cy="1219200"/>
          </a:xfrm>
          <a:prstGeom prst="rect">
            <a:avLst/>
          </a:prstGeom>
          <a:noFill/>
          <a:ln w="9525">
            <a:noFill/>
            <a:miter lim="800000"/>
            <a:headEnd/>
            <a:tailEnd/>
          </a:ln>
        </p:spPr>
        <p:txBody>
          <a:bodyPr lIns="91429" tIns="45714" rIns="91429" bIns="45714"/>
          <a:lstStyle/>
          <a:p>
            <a:pPr eaLnBrk="1" hangingPunct="1"/>
            <a:r>
              <a:rPr lang="en-US" sz="2400" dirty="0">
                <a:latin typeface="+mn-lt"/>
                <a:cs typeface="Arial" panose="020B0604020202020204" pitchFamily="34" charset="0"/>
              </a:rPr>
              <a:t>Ex: East African pastoralist systems exhibit poverty traps arising from drought shocks. What happens if climate shifts? </a:t>
            </a:r>
          </a:p>
        </p:txBody>
      </p:sp>
      <p:pic>
        <p:nvPicPr>
          <p:cNvPr id="12" name="Picture 5" descr="cu_logo_sml_150_ppt"/>
          <p:cNvPicPr>
            <a:picLocks noChangeAspect="1" noChangeArrowheads="1"/>
          </p:cNvPicPr>
          <p:nvPr/>
        </p:nvPicPr>
        <p:blipFill>
          <a:blip r:embed="rId4" cstate="print"/>
          <a:srcRect/>
          <a:stretch>
            <a:fillRect/>
          </a:stretch>
        </p:blipFill>
        <p:spPr bwMode="auto">
          <a:xfrm>
            <a:off x="0" y="0"/>
            <a:ext cx="9144000" cy="981075"/>
          </a:xfrm>
          <a:prstGeom prst="rect">
            <a:avLst/>
          </a:prstGeom>
          <a:noFill/>
          <a:ln w="9525">
            <a:noFill/>
            <a:miter lim="800000"/>
            <a:headEnd/>
            <a:tailEnd/>
          </a:ln>
        </p:spPr>
      </p:pic>
      <p:sp>
        <p:nvSpPr>
          <p:cNvPr id="4" name="TextBox 3"/>
          <p:cNvSpPr txBox="1"/>
          <p:nvPr/>
        </p:nvSpPr>
        <p:spPr>
          <a:xfrm>
            <a:off x="166745" y="2386548"/>
            <a:ext cx="3871855" cy="3785652"/>
          </a:xfrm>
          <a:prstGeom prst="rect">
            <a:avLst/>
          </a:prstGeom>
          <a:noFill/>
        </p:spPr>
        <p:txBody>
          <a:bodyPr wrap="square" rtlCol="0">
            <a:spAutoFit/>
          </a:bodyPr>
          <a:lstStyle/>
          <a:p>
            <a:r>
              <a:rPr lang="en-US" sz="2400" dirty="0">
                <a:latin typeface="+mn-lt"/>
                <a:cs typeface="Arial" panose="020B0604020202020204" pitchFamily="34" charset="0"/>
              </a:rPr>
              <a:t>Herd dynamics differ b/n good and poor rainfall states, so change w/ drought (&lt;250 mm/</a:t>
            </a:r>
            <a:r>
              <a:rPr lang="en-US" sz="2400" dirty="0" err="1">
                <a:latin typeface="+mn-lt"/>
                <a:cs typeface="Arial" panose="020B0604020202020204" pitchFamily="34" charset="0"/>
              </a:rPr>
              <a:t>yr</a:t>
            </a:r>
            <a:r>
              <a:rPr lang="en-US" sz="2400" dirty="0">
                <a:latin typeface="+mn-lt"/>
                <a:cs typeface="Arial" panose="020B0604020202020204" pitchFamily="34" charset="0"/>
              </a:rPr>
              <a:t>) risk. </a:t>
            </a:r>
          </a:p>
          <a:p>
            <a:endParaRPr lang="en-US" sz="2400" dirty="0">
              <a:latin typeface="+mn-lt"/>
              <a:cs typeface="Arial" panose="020B0604020202020204" pitchFamily="34" charset="0"/>
            </a:endParaRPr>
          </a:p>
          <a:p>
            <a:r>
              <a:rPr lang="en-US" sz="2400" b="1" dirty="0">
                <a:solidFill>
                  <a:srgbClr val="FF0000"/>
                </a:solidFill>
                <a:latin typeface="+mn-lt"/>
                <a:cs typeface="Arial" panose="020B0604020202020204" pitchFamily="34" charset="0"/>
              </a:rPr>
              <a:t>In so. Ethiopia, doubling drought risk would lead to expected system collapse if no disruption to current herd dynamics.</a:t>
            </a:r>
          </a:p>
        </p:txBody>
      </p:sp>
      <p:sp>
        <p:nvSpPr>
          <p:cNvPr id="11" name="TextBox 1"/>
          <p:cNvSpPr txBox="1">
            <a:spLocks noChangeArrowheads="1"/>
          </p:cNvSpPr>
          <p:nvPr/>
        </p:nvSpPr>
        <p:spPr bwMode="auto">
          <a:xfrm>
            <a:off x="4705557" y="6326188"/>
            <a:ext cx="431938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ヒラギノ角ゴ Pro W3" charset="-128"/>
              </a:defRPr>
            </a:lvl1pPr>
            <a:lvl2pPr marL="742950" indent="-285750" eaLnBrk="0" hangingPunct="0">
              <a:defRPr>
                <a:solidFill>
                  <a:schemeClr val="tx1"/>
                </a:solidFill>
                <a:latin typeface="Arial" charset="0"/>
                <a:ea typeface="ヒラギノ角ゴ Pro W3" charset="-128"/>
              </a:defRPr>
            </a:lvl2pPr>
            <a:lvl3pPr marL="1143000" indent="-228600" eaLnBrk="0" hangingPunct="0">
              <a:defRPr>
                <a:solidFill>
                  <a:schemeClr val="tx1"/>
                </a:solidFill>
                <a:latin typeface="Arial" charset="0"/>
                <a:ea typeface="ヒラギノ角ゴ Pro W3" charset="-128"/>
              </a:defRPr>
            </a:lvl3pPr>
            <a:lvl4pPr marL="1600200" indent="-228600" eaLnBrk="0" hangingPunct="0">
              <a:defRPr>
                <a:solidFill>
                  <a:schemeClr val="tx1"/>
                </a:solidFill>
                <a:latin typeface="Arial" charset="0"/>
                <a:ea typeface="ヒラギノ角ゴ Pro W3" charset="-128"/>
              </a:defRPr>
            </a:lvl4pPr>
            <a:lvl5pPr marL="2057400" indent="-228600" eaLnBrk="0" hangingPunct="0">
              <a:defRPr>
                <a:solidFill>
                  <a:schemeClr val="tx1"/>
                </a:solidFill>
                <a:latin typeface="Arial" charset="0"/>
                <a:ea typeface="ヒラギノ角ゴ Pro W3" charset="-128"/>
              </a:defRPr>
            </a:lvl5pPr>
            <a:lvl6pPr marL="2514600" indent="-228600" eaLnBrk="0" fontAlgn="base" hangingPunct="0">
              <a:spcBef>
                <a:spcPct val="0"/>
              </a:spcBef>
              <a:spcAft>
                <a:spcPct val="0"/>
              </a:spcAft>
              <a:defRPr>
                <a:solidFill>
                  <a:schemeClr val="tx1"/>
                </a:solidFill>
                <a:latin typeface="Arial" charset="0"/>
                <a:ea typeface="ヒラギノ角ゴ Pro W3" charset="-128"/>
              </a:defRPr>
            </a:lvl6pPr>
            <a:lvl7pPr marL="2971800" indent="-228600" eaLnBrk="0" fontAlgn="base" hangingPunct="0">
              <a:spcBef>
                <a:spcPct val="0"/>
              </a:spcBef>
              <a:spcAft>
                <a:spcPct val="0"/>
              </a:spcAft>
              <a:defRPr>
                <a:solidFill>
                  <a:schemeClr val="tx1"/>
                </a:solidFill>
                <a:latin typeface="Arial" charset="0"/>
                <a:ea typeface="ヒラギノ角ゴ Pro W3" charset="-128"/>
              </a:defRPr>
            </a:lvl7pPr>
            <a:lvl8pPr marL="3429000" indent="-228600" eaLnBrk="0" fontAlgn="base" hangingPunct="0">
              <a:spcBef>
                <a:spcPct val="0"/>
              </a:spcBef>
              <a:spcAft>
                <a:spcPct val="0"/>
              </a:spcAft>
              <a:defRPr>
                <a:solidFill>
                  <a:schemeClr val="tx1"/>
                </a:solidFill>
                <a:latin typeface="Arial" charset="0"/>
                <a:ea typeface="ヒラギノ角ゴ Pro W3" charset="-128"/>
              </a:defRPr>
            </a:lvl8pPr>
            <a:lvl9pPr marL="3886200" indent="-228600" eaLnBrk="0" fontAlgn="base" hangingPunct="0">
              <a:spcBef>
                <a:spcPct val="0"/>
              </a:spcBef>
              <a:spcAft>
                <a:spcPct val="0"/>
              </a:spcAft>
              <a:defRPr>
                <a:solidFill>
                  <a:schemeClr val="tx1"/>
                </a:solidFill>
                <a:latin typeface="Arial" charset="0"/>
                <a:ea typeface="ヒラギノ角ゴ Pro W3" charset="-128"/>
              </a:defRPr>
            </a:lvl9pPr>
          </a:lstStyle>
          <a:p>
            <a:pPr eaLnBrk="1" hangingPunct="1"/>
            <a:r>
              <a:rPr lang="en-US" sz="1600" dirty="0">
                <a:latin typeface="Arial" panose="020B0604020202020204" pitchFamily="34" charset="0"/>
                <a:cs typeface="Arial" panose="020B0604020202020204" pitchFamily="34" charset="0"/>
              </a:rPr>
              <a:t>Source: Barrett and Santos (</a:t>
            </a:r>
            <a:r>
              <a:rPr lang="en-US" sz="1600" i="1" dirty="0" err="1">
                <a:latin typeface="Arial" panose="020B0604020202020204" pitchFamily="34" charset="0"/>
                <a:cs typeface="Arial" panose="020B0604020202020204" pitchFamily="34" charset="0"/>
              </a:rPr>
              <a:t>Ecol</a:t>
            </a:r>
            <a:r>
              <a:rPr lang="en-US" sz="1600" i="1" dirty="0">
                <a:latin typeface="Arial" panose="020B0604020202020204" pitchFamily="34" charset="0"/>
                <a:cs typeface="Arial" panose="020B0604020202020204" pitchFamily="34" charset="0"/>
              </a:rPr>
              <a:t> Econ</a:t>
            </a:r>
            <a:r>
              <a:rPr lang="en-US" sz="1600" dirty="0">
                <a:latin typeface="Arial" panose="020B0604020202020204" pitchFamily="34" charset="0"/>
                <a:cs typeface="Arial" panose="020B0604020202020204" pitchFamily="34" charset="0"/>
              </a:rPr>
              <a:t> 2014)</a:t>
            </a:r>
          </a:p>
        </p:txBody>
      </p:sp>
      <p:pic>
        <p:nvPicPr>
          <p:cNvPr id="1025" name="Picture 2" descr="CCHD_a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48055" y="2426214"/>
            <a:ext cx="5195945" cy="378426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0" y="4708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14" name="TextBox 10"/>
          <p:cNvSpPr txBox="1">
            <a:spLocks noChangeArrowheads="1"/>
          </p:cNvSpPr>
          <p:nvPr/>
        </p:nvSpPr>
        <p:spPr bwMode="auto">
          <a:xfrm>
            <a:off x="6935845" y="228927"/>
            <a:ext cx="2209800" cy="523220"/>
          </a:xfrm>
          <a:prstGeom prst="rect">
            <a:avLst/>
          </a:prstGeom>
          <a:noFill/>
          <a:ln w="9525">
            <a:noFill/>
            <a:miter lim="800000"/>
            <a:headEnd/>
            <a:tailEnd/>
          </a:ln>
        </p:spPr>
        <p:txBody>
          <a:bodyPr wrap="square">
            <a:spAutoFit/>
          </a:bodyPr>
          <a:lstStyle/>
          <a:p>
            <a:r>
              <a:rPr lang="en-US" sz="2800" b="1" dirty="0">
                <a:solidFill>
                  <a:schemeClr val="bg1"/>
                </a:solidFill>
                <a:latin typeface="Arial" panose="020B0604020202020204" pitchFamily="34" charset="0"/>
                <a:cs typeface="Arial" panose="020B0604020202020204" pitchFamily="34" charset="0"/>
              </a:rPr>
              <a:t>Resilience</a:t>
            </a:r>
            <a:endParaRPr lang="en-US" sz="2800" b="1"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2287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3"/>
          <p:cNvSpPr txBox="1">
            <a:spLocks noChangeArrowheads="1"/>
          </p:cNvSpPr>
          <p:nvPr/>
        </p:nvSpPr>
        <p:spPr bwMode="auto">
          <a:xfrm>
            <a:off x="457201" y="1048435"/>
            <a:ext cx="8229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95300" indent="-4953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r>
              <a:rPr lang="en-US" dirty="0">
                <a:latin typeface="+mn-lt"/>
              </a:rPr>
              <a:t>Also must address higher and more volatile food prices, which are likely to continue, esp. with trade wars and macro uncertainty. </a:t>
            </a:r>
            <a:endParaRPr lang="en-US" altLang="en-US" sz="2400" b="1" dirty="0">
              <a:latin typeface="+mn-lt"/>
              <a:cs typeface="Arial" panose="020B0604020202020204" pitchFamily="34" charset="0"/>
            </a:endParaRPr>
          </a:p>
        </p:txBody>
      </p:sp>
      <p:pic>
        <p:nvPicPr>
          <p:cNvPr id="6"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5" name="TextBox 10"/>
          <p:cNvSpPr txBox="1">
            <a:spLocks noChangeArrowheads="1"/>
          </p:cNvSpPr>
          <p:nvPr/>
        </p:nvSpPr>
        <p:spPr bwMode="auto">
          <a:xfrm>
            <a:off x="6935845" y="228927"/>
            <a:ext cx="2209800" cy="523220"/>
          </a:xfrm>
          <a:prstGeom prst="rect">
            <a:avLst/>
          </a:prstGeom>
          <a:noFill/>
          <a:ln w="9525">
            <a:noFill/>
            <a:miter lim="800000"/>
            <a:headEnd/>
            <a:tailEnd/>
          </a:ln>
        </p:spPr>
        <p:txBody>
          <a:bodyPr wrap="square">
            <a:spAutoFit/>
          </a:bodyPr>
          <a:lstStyle/>
          <a:p>
            <a:r>
              <a:rPr lang="en-US" sz="2800" b="1" dirty="0">
                <a:solidFill>
                  <a:schemeClr val="bg1"/>
                </a:solidFill>
                <a:latin typeface="Arial" panose="020B0604020202020204" pitchFamily="34" charset="0"/>
                <a:cs typeface="Arial" panose="020B0604020202020204" pitchFamily="34" charset="0"/>
              </a:rPr>
              <a:t>Resilience</a:t>
            </a:r>
            <a:endParaRPr lang="en-US" sz="2800" b="1" i="1" dirty="0">
              <a:solidFill>
                <a:schemeClr val="bg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a:stretch>
            <a:fillRect/>
          </a:stretch>
        </p:blipFill>
        <p:spPr>
          <a:xfrm>
            <a:off x="877110" y="1887458"/>
            <a:ext cx="7391400" cy="4953000"/>
          </a:xfrm>
          <a:prstGeom prst="rect">
            <a:avLst/>
          </a:prstGeom>
        </p:spPr>
      </p:pic>
    </p:spTree>
    <p:extLst>
      <p:ext uri="{BB962C8B-B14F-4D97-AF65-F5344CB8AC3E}">
        <p14:creationId xmlns:p14="http://schemas.microsoft.com/office/powerpoint/2010/main" val="1604127706"/>
      </p:ext>
    </p:ext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10" name="Rectangle 10"/>
          <p:cNvSpPr>
            <a:spLocks noChangeArrowheads="1"/>
          </p:cNvSpPr>
          <p:nvPr/>
        </p:nvSpPr>
        <p:spPr bwMode="auto">
          <a:xfrm>
            <a:off x="1102841" y="2687665"/>
            <a:ext cx="10098559"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n-US" sz="1800"/>
          </a:p>
        </p:txBody>
      </p:sp>
      <p:sp>
        <p:nvSpPr>
          <p:cNvPr id="4" name="TextBox 3"/>
          <p:cNvSpPr txBox="1"/>
          <p:nvPr/>
        </p:nvSpPr>
        <p:spPr>
          <a:xfrm>
            <a:off x="-16625" y="1060113"/>
            <a:ext cx="9177250" cy="461665"/>
          </a:xfrm>
          <a:prstGeom prst="rect">
            <a:avLst/>
          </a:prstGeom>
          <a:noFill/>
        </p:spPr>
        <p:txBody>
          <a:bodyPr wrap="square" rtlCol="0">
            <a:spAutoFit/>
          </a:bodyPr>
          <a:lstStyle/>
          <a:p>
            <a:pPr algn="ctr"/>
            <a:r>
              <a:rPr lang="en-US" b="1" dirty="0">
                <a:latin typeface="+mn-lt"/>
                <a:cs typeface="Arial" panose="020B0604020202020204" pitchFamily="34" charset="0"/>
              </a:rPr>
              <a:t>Perhaps greatest problem is conflict risk and associated damages. </a:t>
            </a:r>
            <a:endParaRPr lang="en-US" dirty="0">
              <a:latin typeface="+mn-lt"/>
              <a:cs typeface="Arial" panose="020B0604020202020204" pitchFamily="34" charset="0"/>
            </a:endParaRPr>
          </a:p>
        </p:txBody>
      </p:sp>
      <p:sp>
        <p:nvSpPr>
          <p:cNvPr id="5" name="TextBox 4"/>
          <p:cNvSpPr txBox="1"/>
          <p:nvPr/>
        </p:nvSpPr>
        <p:spPr>
          <a:xfrm>
            <a:off x="207125" y="4883448"/>
            <a:ext cx="8763000" cy="1938992"/>
          </a:xfrm>
          <a:prstGeom prst="rect">
            <a:avLst/>
          </a:prstGeom>
          <a:noFill/>
        </p:spPr>
        <p:txBody>
          <a:bodyPr wrap="square" rtlCol="0">
            <a:spAutoFit/>
          </a:bodyPr>
          <a:lstStyle/>
          <a:p>
            <a:pPr marL="342900" indent="-342900">
              <a:buFontTx/>
              <a:buChar char="-"/>
            </a:pPr>
            <a:r>
              <a:rPr lang="en-US" sz="2000" dirty="0"/>
              <a:t>High direct costs of conflict (loss of lives/property, impacts on health, education, prices, productivity) but indirect costs of conflict risk exposure even bigger and have especially big effects in rural areas. (</a:t>
            </a:r>
            <a:r>
              <a:rPr lang="en-US" sz="2000" dirty="0" err="1"/>
              <a:t>Bundervoet</a:t>
            </a:r>
            <a:r>
              <a:rPr lang="en-US" sz="2000" dirty="0"/>
              <a:t> et al. </a:t>
            </a:r>
            <a:r>
              <a:rPr lang="en-US" sz="2000" i="1" dirty="0"/>
              <a:t>JHR</a:t>
            </a:r>
            <a:r>
              <a:rPr lang="en-US" sz="2000" dirty="0"/>
              <a:t> 2009, </a:t>
            </a:r>
            <a:r>
              <a:rPr lang="en-US" sz="2000" dirty="0" err="1"/>
              <a:t>Akresh</a:t>
            </a:r>
            <a:r>
              <a:rPr lang="en-US" sz="2000" dirty="0"/>
              <a:t> et al. </a:t>
            </a:r>
            <a:r>
              <a:rPr lang="en-US" sz="2000" i="1" dirty="0"/>
              <a:t>EDCC</a:t>
            </a:r>
            <a:r>
              <a:rPr lang="en-US" sz="2000" dirty="0"/>
              <a:t> 2011/</a:t>
            </a:r>
            <a:r>
              <a:rPr lang="en-US" sz="2000" i="1" dirty="0"/>
              <a:t>JDE</a:t>
            </a:r>
            <a:r>
              <a:rPr lang="en-US" sz="2000" dirty="0"/>
              <a:t> 2012, </a:t>
            </a:r>
            <a:r>
              <a:rPr lang="en-US" sz="2000" dirty="0" err="1"/>
              <a:t>Rockmore</a:t>
            </a:r>
            <a:r>
              <a:rPr lang="en-US" sz="2000" dirty="0"/>
              <a:t> </a:t>
            </a:r>
            <a:r>
              <a:rPr lang="en-US" sz="2000" i="1" dirty="0"/>
              <a:t>WBER</a:t>
            </a:r>
            <a:r>
              <a:rPr lang="en-US" sz="2000" dirty="0"/>
              <a:t> 2016)</a:t>
            </a:r>
          </a:p>
          <a:p>
            <a:pPr marL="342900" indent="-342900">
              <a:buFontTx/>
              <a:buChar char="-"/>
            </a:pPr>
            <a:r>
              <a:rPr lang="en-US" sz="2000" dirty="0"/>
              <a:t>Risk preferences and other behavioral effects can persist for years (</a:t>
            </a:r>
            <a:r>
              <a:rPr lang="en-US" sz="2000" dirty="0" err="1"/>
              <a:t>Voors</a:t>
            </a:r>
            <a:r>
              <a:rPr lang="en-US" sz="2000" dirty="0"/>
              <a:t> et al. </a:t>
            </a:r>
            <a:r>
              <a:rPr lang="en-US" sz="2000" i="1" dirty="0"/>
              <a:t>AER</a:t>
            </a:r>
            <a:r>
              <a:rPr lang="en-US" sz="2000" dirty="0"/>
              <a:t> 2012, </a:t>
            </a:r>
            <a:r>
              <a:rPr lang="en-US" sz="2000" dirty="0" err="1"/>
              <a:t>Rockmore</a:t>
            </a:r>
            <a:r>
              <a:rPr lang="en-US" sz="2000" dirty="0"/>
              <a:t>, Barrett &amp; Annan 2019, etc.)</a:t>
            </a:r>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2075930" y="1600816"/>
            <a:ext cx="5025390" cy="3203594"/>
          </a:xfrm>
          <a:prstGeom prst="rect">
            <a:avLst/>
          </a:prstGeom>
          <a:noFill/>
        </p:spPr>
      </p:pic>
      <p:sp>
        <p:nvSpPr>
          <p:cNvPr id="11" name="TextBox 10"/>
          <p:cNvSpPr txBox="1">
            <a:spLocks noChangeArrowheads="1"/>
          </p:cNvSpPr>
          <p:nvPr/>
        </p:nvSpPr>
        <p:spPr bwMode="auto">
          <a:xfrm>
            <a:off x="6935845" y="228927"/>
            <a:ext cx="2209800" cy="523220"/>
          </a:xfrm>
          <a:prstGeom prst="rect">
            <a:avLst/>
          </a:prstGeom>
          <a:noFill/>
          <a:ln w="9525">
            <a:noFill/>
            <a:miter lim="800000"/>
            <a:headEnd/>
            <a:tailEnd/>
          </a:ln>
        </p:spPr>
        <p:txBody>
          <a:bodyPr wrap="square">
            <a:spAutoFit/>
          </a:bodyPr>
          <a:lstStyle/>
          <a:p>
            <a:r>
              <a:rPr lang="en-US" sz="2800" b="1" dirty="0">
                <a:solidFill>
                  <a:schemeClr val="bg1"/>
                </a:solidFill>
                <a:latin typeface="Arial" panose="020B0604020202020204" pitchFamily="34" charset="0"/>
                <a:cs typeface="Arial" panose="020B0604020202020204" pitchFamily="34" charset="0"/>
              </a:rPr>
              <a:t>Resilience</a:t>
            </a:r>
            <a:endParaRPr lang="en-US" sz="2800" b="1"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10181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63" y="856457"/>
            <a:ext cx="8868900" cy="944562"/>
          </a:xfrm>
        </p:spPr>
        <p:txBody>
          <a:bodyPr/>
          <a:lstStyle/>
          <a:p>
            <a:r>
              <a:rPr lang="en-US" sz="2400" b="1" dirty="0">
                <a:latin typeface="Georgia" pitchFamily="18" charset="0"/>
              </a:rPr>
              <a:t>Increased co-location of food insecurity with conflict</a:t>
            </a:r>
          </a:p>
        </p:txBody>
      </p:sp>
      <p:pic>
        <p:nvPicPr>
          <p:cNvPr id="8" name="Picture 7"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pic>
        <p:nvPicPr>
          <p:cNvPr id="307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3841"/>
          <a:stretch/>
        </p:blipFill>
        <p:spPr bwMode="auto">
          <a:xfrm>
            <a:off x="6690749" y="1685925"/>
            <a:ext cx="2057400" cy="3010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137549" y="1676400"/>
            <a:ext cx="6553200" cy="4154984"/>
          </a:xfrm>
          <a:prstGeom prst="rect">
            <a:avLst/>
          </a:prstGeom>
          <a:noFill/>
        </p:spPr>
        <p:txBody>
          <a:bodyPr wrap="square" rtlCol="0">
            <a:spAutoFit/>
          </a:bodyPr>
          <a:lstStyle/>
          <a:p>
            <a:pPr marL="457200" indent="-457200">
              <a:buFontTx/>
              <a:buChar char="-"/>
            </a:pPr>
            <a:r>
              <a:rPr lang="en-US" sz="2400" dirty="0">
                <a:latin typeface="Georgia" pitchFamily="18" charset="0"/>
              </a:rPr>
              <a:t>Over past 2 decades, </a:t>
            </a:r>
            <a:r>
              <a:rPr lang="en-US" sz="2400" b="1" dirty="0">
                <a:latin typeface="Georgia" pitchFamily="18" charset="0"/>
              </a:rPr>
              <a:t>conflict-affected</a:t>
            </a:r>
            <a:r>
              <a:rPr lang="en-US" sz="2400" dirty="0">
                <a:latin typeface="Georgia" pitchFamily="18" charset="0"/>
              </a:rPr>
              <a:t> countries’ share of stunted children grew from </a:t>
            </a:r>
            <a:r>
              <a:rPr lang="en-US" sz="2400" b="1" dirty="0">
                <a:latin typeface="Georgia" pitchFamily="18" charset="0"/>
              </a:rPr>
              <a:t>46% to 79%</a:t>
            </a:r>
            <a:r>
              <a:rPr lang="en-US" sz="2400" dirty="0">
                <a:latin typeface="Georgia" pitchFamily="18" charset="0"/>
              </a:rPr>
              <a:t>. </a:t>
            </a:r>
            <a:r>
              <a:rPr lang="en-US" sz="1600" dirty="0">
                <a:latin typeface="Georgia" pitchFamily="18" charset="0"/>
              </a:rPr>
              <a:t>(FAO et al. 2017)</a:t>
            </a:r>
          </a:p>
          <a:p>
            <a:pPr marL="457200" indent="-457200">
              <a:buFontTx/>
              <a:buChar char="-"/>
            </a:pPr>
            <a:endParaRPr lang="en-US" sz="1600" dirty="0">
              <a:latin typeface="Georgia" pitchFamily="18" charset="0"/>
            </a:endParaRPr>
          </a:p>
          <a:p>
            <a:pPr marL="457200" indent="-457200">
              <a:buFontTx/>
              <a:buChar char="-"/>
            </a:pPr>
            <a:r>
              <a:rPr lang="en-US" sz="2400" dirty="0">
                <a:latin typeface="Georgia" pitchFamily="18" charset="0"/>
              </a:rPr>
              <a:t>According to UNHCR, a record </a:t>
            </a:r>
            <a:r>
              <a:rPr lang="en-US" sz="2400" b="1" dirty="0">
                <a:latin typeface="Georgia" pitchFamily="18" charset="0"/>
              </a:rPr>
              <a:t>~69mn forcibly displaced </a:t>
            </a:r>
            <a:r>
              <a:rPr lang="en-US" sz="2400" dirty="0">
                <a:latin typeface="Georgia" pitchFamily="18" charset="0"/>
              </a:rPr>
              <a:t>people globally now.</a:t>
            </a:r>
          </a:p>
          <a:p>
            <a:endParaRPr lang="en-US" sz="2400" dirty="0">
              <a:latin typeface="Georgia" pitchFamily="18" charset="0"/>
            </a:endParaRPr>
          </a:p>
          <a:p>
            <a:pPr marL="457200" indent="-457200">
              <a:buFontTx/>
              <a:buChar char="-"/>
            </a:pPr>
            <a:r>
              <a:rPr lang="en-US" sz="2400" dirty="0">
                <a:latin typeface="Georgia" pitchFamily="18" charset="0"/>
              </a:rPr>
              <a:t>And strong relationship between drought and conflict </a:t>
            </a:r>
            <a:r>
              <a:rPr lang="en-US" sz="1600" dirty="0">
                <a:latin typeface="Georgia" pitchFamily="18" charset="0"/>
              </a:rPr>
              <a:t>(von </a:t>
            </a:r>
            <a:r>
              <a:rPr lang="en-US" sz="1600" dirty="0" err="1">
                <a:latin typeface="Georgia" pitchFamily="18" charset="0"/>
              </a:rPr>
              <a:t>Uexkul</a:t>
            </a:r>
            <a:r>
              <a:rPr lang="en-US" sz="1600" dirty="0">
                <a:latin typeface="Georgia" pitchFamily="18" charset="0"/>
              </a:rPr>
              <a:t> et al. 2016 </a:t>
            </a:r>
            <a:r>
              <a:rPr lang="en-US" sz="1600" i="1" dirty="0">
                <a:latin typeface="Georgia" pitchFamily="18" charset="0"/>
              </a:rPr>
              <a:t>PNAS</a:t>
            </a:r>
            <a:r>
              <a:rPr lang="en-US" sz="1600" dirty="0">
                <a:latin typeface="Georgia" pitchFamily="18" charset="0"/>
              </a:rPr>
              <a:t>)</a:t>
            </a:r>
          </a:p>
          <a:p>
            <a:endParaRPr lang="en-US" sz="2800" b="1" dirty="0">
              <a:latin typeface="Georgia" pitchFamily="18" charset="0"/>
            </a:endParaRPr>
          </a:p>
          <a:p>
            <a:endParaRPr lang="en-US" sz="2800" dirty="0">
              <a:latin typeface="Georgia" pitchFamily="18" charset="0"/>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0788" y="5002149"/>
            <a:ext cx="7260212" cy="1781021"/>
          </a:xfrm>
          <a:prstGeom prst="rect">
            <a:avLst/>
          </a:prstGeom>
        </p:spPr>
      </p:pic>
      <p:sp>
        <p:nvSpPr>
          <p:cNvPr id="9" name="TextBox 8"/>
          <p:cNvSpPr txBox="1">
            <a:spLocks noChangeArrowheads="1"/>
          </p:cNvSpPr>
          <p:nvPr/>
        </p:nvSpPr>
        <p:spPr bwMode="auto">
          <a:xfrm>
            <a:off x="6935845" y="228927"/>
            <a:ext cx="2209800" cy="523220"/>
          </a:xfrm>
          <a:prstGeom prst="rect">
            <a:avLst/>
          </a:prstGeom>
          <a:noFill/>
          <a:ln w="9525">
            <a:noFill/>
            <a:miter lim="800000"/>
            <a:headEnd/>
            <a:tailEnd/>
          </a:ln>
        </p:spPr>
        <p:txBody>
          <a:bodyPr wrap="square">
            <a:spAutoFit/>
          </a:bodyPr>
          <a:lstStyle/>
          <a:p>
            <a:r>
              <a:rPr lang="en-US" sz="2800" b="1" dirty="0">
                <a:solidFill>
                  <a:schemeClr val="bg1"/>
                </a:solidFill>
                <a:latin typeface="Arial" panose="020B0604020202020204" pitchFamily="34" charset="0"/>
                <a:cs typeface="Arial" panose="020B0604020202020204" pitchFamily="34" charset="0"/>
              </a:rPr>
              <a:t>Resilience</a:t>
            </a:r>
            <a:endParaRPr lang="en-US" sz="2800" b="1"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87591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6" name="TextBox 5"/>
          <p:cNvSpPr txBox="1"/>
          <p:nvPr/>
        </p:nvSpPr>
        <p:spPr>
          <a:xfrm>
            <a:off x="304800" y="1066800"/>
            <a:ext cx="8839200" cy="5632311"/>
          </a:xfrm>
          <a:prstGeom prst="rect">
            <a:avLst/>
          </a:prstGeom>
          <a:noFill/>
        </p:spPr>
        <p:txBody>
          <a:bodyPr wrap="square" rtlCol="0">
            <a:spAutoFit/>
          </a:bodyPr>
          <a:lstStyle/>
          <a:p>
            <a:r>
              <a:rPr lang="en-US" sz="2400" dirty="0">
                <a:latin typeface="+mn-lt"/>
              </a:rPr>
              <a:t>Rapid expected food demand growth of coming decades, esp. in Africa, creates opportunities for food system transformation to address and avoid the emergent ‘tale of two transitions’ problem: boost labor productivity in ag and throughout value chain, advance sustainable soil/water </a:t>
            </a:r>
            <a:r>
              <a:rPr lang="en-US" sz="2400" dirty="0" err="1">
                <a:latin typeface="+mn-lt"/>
              </a:rPr>
              <a:t>mgmt</a:t>
            </a:r>
            <a:r>
              <a:rPr lang="en-US" sz="2400" dirty="0">
                <a:latin typeface="+mn-lt"/>
              </a:rPr>
              <a:t>, improve nutrition, reduce conflict, build resilience.  </a:t>
            </a:r>
          </a:p>
          <a:p>
            <a:endParaRPr lang="en-US" dirty="0">
              <a:latin typeface="+mn-lt"/>
            </a:endParaRPr>
          </a:p>
          <a:p>
            <a:r>
              <a:rPr lang="en-US" sz="2400" dirty="0">
                <a:latin typeface="+mn-lt"/>
              </a:rPr>
              <a:t>Must engage the problem at farm-level, but equally in the post-harvest value chain, around food consumer behaviors, and the social, policy and institutional underpinnings that condition all behaviors. </a:t>
            </a:r>
          </a:p>
          <a:p>
            <a:endParaRPr lang="en-US" dirty="0">
              <a:latin typeface="+mn-lt"/>
            </a:endParaRPr>
          </a:p>
          <a:p>
            <a:r>
              <a:rPr lang="en-US" sz="2400" dirty="0">
                <a:latin typeface="+mn-lt"/>
              </a:rPr>
              <a:t>Ag economists play a crucial role, perhaps especially here in Africa, which will be the biggest locus of 21</a:t>
            </a:r>
            <a:r>
              <a:rPr lang="en-US" sz="2400" baseline="30000" dirty="0">
                <a:latin typeface="+mn-lt"/>
              </a:rPr>
              <a:t>st</a:t>
            </a:r>
            <a:r>
              <a:rPr lang="en-US" sz="2400" dirty="0">
                <a:latin typeface="+mn-lt"/>
              </a:rPr>
              <a:t> century change globally. </a:t>
            </a:r>
          </a:p>
          <a:p>
            <a:endParaRPr lang="en-US" dirty="0">
              <a:latin typeface="+mn-lt"/>
            </a:endParaRPr>
          </a:p>
          <a:p>
            <a:r>
              <a:rPr lang="en-US" sz="2400" dirty="0">
                <a:latin typeface="+mn-lt"/>
              </a:rPr>
              <a:t>I and others look to your community for intellectual leadership on these crucial issues to humankind.</a:t>
            </a:r>
          </a:p>
        </p:txBody>
      </p:sp>
      <p:sp>
        <p:nvSpPr>
          <p:cNvPr id="7" name="Title 5"/>
          <p:cNvSpPr txBox="1">
            <a:spLocks/>
          </p:cNvSpPr>
          <p:nvPr/>
        </p:nvSpPr>
        <p:spPr bwMode="auto">
          <a:xfrm>
            <a:off x="5715000" y="0"/>
            <a:ext cx="3429000" cy="990600"/>
          </a:xfrm>
          <a:prstGeom prst="rect">
            <a:avLst/>
          </a:prstGeom>
          <a:noFill/>
          <a:ln w="9525">
            <a:noFill/>
            <a:miter lim="800000"/>
            <a:headEnd/>
            <a:tailEnd/>
          </a:ln>
        </p:spPr>
        <p:txBody>
          <a:bodyPr anchor="ctr"/>
          <a:lstStyle/>
          <a:p>
            <a:pPr eaLnBrk="0" hangingPunct="0">
              <a:defRPr/>
            </a:pPr>
            <a:r>
              <a:rPr lang="en-US" sz="3000" b="1" kern="0" dirty="0">
                <a:solidFill>
                  <a:schemeClr val="bg1"/>
                </a:solidFill>
                <a:latin typeface="Georgia" pitchFamily="18" charset="0"/>
                <a:ea typeface="+mj-ea"/>
                <a:cs typeface="+mj-cs"/>
              </a:rPr>
              <a:t>Implications</a:t>
            </a:r>
          </a:p>
        </p:txBody>
      </p:sp>
    </p:spTree>
    <p:extLst>
      <p:ext uri="{BB962C8B-B14F-4D97-AF65-F5344CB8AC3E}">
        <p14:creationId xmlns:p14="http://schemas.microsoft.com/office/powerpoint/2010/main" val="7162146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14400"/>
            <a:ext cx="9144000" cy="6858000"/>
          </a:xfrm>
          <a:prstGeom prst="rect">
            <a:avLst/>
          </a:prstGeom>
        </p:spPr>
      </p:pic>
      <p:sp>
        <p:nvSpPr>
          <p:cNvPr id="28675" name="Rectangle 3"/>
          <p:cNvSpPr>
            <a:spLocks noChangeArrowheads="1"/>
          </p:cNvSpPr>
          <p:nvPr/>
        </p:nvSpPr>
        <p:spPr bwMode="auto">
          <a:xfrm>
            <a:off x="0" y="4953000"/>
            <a:ext cx="9296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95300" indent="-4953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200000"/>
              </a:lnSpc>
            </a:pPr>
            <a:r>
              <a:rPr lang="en-US" altLang="en-US" sz="3600" b="1" dirty="0">
                <a:solidFill>
                  <a:schemeClr val="bg1"/>
                </a:solidFill>
                <a:latin typeface="Georgia" panose="02040502050405020303" pitchFamily="18" charset="0"/>
              </a:rPr>
              <a:t>Thank you for your time and interest!</a:t>
            </a:r>
            <a:endParaRPr lang="en-US" altLang="en-US" sz="3600" dirty="0">
              <a:solidFill>
                <a:schemeClr val="bg1"/>
              </a:solidFill>
              <a:latin typeface="Georgia" panose="02040502050405020303" pitchFamily="18" charset="0"/>
            </a:endParaRPr>
          </a:p>
        </p:txBody>
      </p:sp>
      <p:pic>
        <p:nvPicPr>
          <p:cNvPr id="6" name="Picture 5" descr="cu_logo_sml_150_ppt"/>
          <p:cNvPicPr>
            <a:picLocks noChangeAspect="1" noChangeArrowheads="1"/>
          </p:cNvPicPr>
          <p:nvPr/>
        </p:nvPicPr>
        <p:blipFill>
          <a:blip r:embed="rId4" cstate="print"/>
          <a:srcRect/>
          <a:stretch>
            <a:fillRect/>
          </a:stretch>
        </p:blipFill>
        <p:spPr bwMode="auto">
          <a:xfrm>
            <a:off x="0" y="0"/>
            <a:ext cx="9144000" cy="981075"/>
          </a:xfrm>
          <a:prstGeom prst="rect">
            <a:avLst/>
          </a:prstGeom>
          <a:noFill/>
          <a:ln w="9525">
            <a:noFill/>
            <a:miter lim="800000"/>
            <a:headEnd/>
            <a:tailEnd/>
          </a:ln>
        </p:spPr>
      </p:pic>
    </p:spTree>
    <p:extLst>
      <p:ext uri="{BB962C8B-B14F-4D97-AF65-F5344CB8AC3E}">
        <p14:creationId xmlns:p14="http://schemas.microsoft.com/office/powerpoint/2010/main" val="3952411398"/>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1"/>
          </p:nvPr>
        </p:nvSpPr>
        <p:spPr>
          <a:xfrm>
            <a:off x="380999" y="1066800"/>
            <a:ext cx="8468033" cy="1371600"/>
          </a:xfrm>
        </p:spPr>
        <p:txBody>
          <a:bodyPr/>
          <a:lstStyle/>
          <a:p>
            <a:pPr marL="0" indent="0" algn="ctr">
              <a:buNone/>
            </a:pPr>
            <a:r>
              <a:rPr lang="en-US" sz="2400" b="1" dirty="0">
                <a:cs typeface="Arial" panose="020B0604020202020204" pitchFamily="34" charset="0"/>
              </a:rPr>
              <a:t>But elsewhere Africa is moving in the wrong direction.</a:t>
            </a:r>
          </a:p>
          <a:p>
            <a:pPr marL="0" indent="0" algn="ctr">
              <a:buNone/>
            </a:pPr>
            <a:r>
              <a:rPr lang="en-US" sz="2400" b="1" dirty="0">
                <a:cs typeface="Arial" panose="020B0604020202020204" pitchFamily="34" charset="0"/>
              </a:rPr>
              <a:t>6/10 world’s most rapidly contracting economies are in Africa. Rural communities are especially suffering. Conflict is key.</a:t>
            </a:r>
          </a:p>
        </p:txBody>
      </p:sp>
      <p:sp>
        <p:nvSpPr>
          <p:cNvPr id="6" name="TextBox 5"/>
          <p:cNvSpPr txBox="1"/>
          <p:nvPr/>
        </p:nvSpPr>
        <p:spPr>
          <a:xfrm>
            <a:off x="2884419" y="2438400"/>
            <a:ext cx="2754262" cy="923330"/>
          </a:xfrm>
          <a:prstGeom prst="rect">
            <a:avLst/>
          </a:prstGeom>
          <a:noFill/>
        </p:spPr>
        <p:txBody>
          <a:bodyPr wrap="square" rtlCol="0">
            <a:spAutoFit/>
          </a:bodyPr>
          <a:lstStyle/>
          <a:p>
            <a:r>
              <a:rPr lang="en-US" sz="1800" dirty="0">
                <a:latin typeface="Arial" panose="020B0604020202020204" pitchFamily="34" charset="0"/>
                <a:cs typeface="Arial" panose="020B0604020202020204" pitchFamily="34" charset="0"/>
              </a:rPr>
              <a:t>Annual average real % GDP growth, 2014-18. Data source: World Bank</a:t>
            </a:r>
          </a:p>
        </p:txBody>
      </p:sp>
      <p:pic>
        <p:nvPicPr>
          <p:cNvPr id="8"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pic>
        <p:nvPicPr>
          <p:cNvPr id="10" name="Picture 9"/>
          <p:cNvPicPr>
            <a:picLocks noChangeAspect="1"/>
          </p:cNvPicPr>
          <p:nvPr/>
        </p:nvPicPr>
        <p:blipFill>
          <a:blip r:embed="rId3"/>
          <a:stretch>
            <a:fillRect/>
          </a:stretch>
        </p:blipFill>
        <p:spPr>
          <a:xfrm>
            <a:off x="2971800" y="3361730"/>
            <a:ext cx="2590800" cy="2738521"/>
          </a:xfrm>
          <a:prstGeom prst="rect">
            <a:avLst/>
          </a:prstGeom>
        </p:spPr>
      </p:pic>
      <p:sp>
        <p:nvSpPr>
          <p:cNvPr id="11" name="TextBox 10"/>
          <p:cNvSpPr txBox="1">
            <a:spLocks noChangeArrowheads="1"/>
          </p:cNvSpPr>
          <p:nvPr/>
        </p:nvSpPr>
        <p:spPr bwMode="auto">
          <a:xfrm>
            <a:off x="4615015" y="212246"/>
            <a:ext cx="4572000" cy="523220"/>
          </a:xfrm>
          <a:prstGeom prst="rect">
            <a:avLst/>
          </a:prstGeom>
          <a:noFill/>
          <a:ln w="9525">
            <a:noFill/>
            <a:miter lim="800000"/>
            <a:headEnd/>
            <a:tailEnd/>
          </a:ln>
        </p:spPr>
        <p:txBody>
          <a:bodyPr wrap="square">
            <a:spAutoFit/>
          </a:bodyPr>
          <a:lstStyle/>
          <a:p>
            <a:r>
              <a:rPr lang="en-US" sz="2800" b="1" dirty="0">
                <a:solidFill>
                  <a:schemeClr val="bg1"/>
                </a:solidFill>
                <a:latin typeface="Arial" panose="020B0604020202020204" pitchFamily="34" charset="0"/>
                <a:cs typeface="Arial" panose="020B0604020202020204" pitchFamily="34" charset="0"/>
              </a:rPr>
              <a:t>African economic growth</a:t>
            </a:r>
            <a:endParaRPr lang="en-US" sz="2800" b="1"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0288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11" y="827470"/>
            <a:ext cx="8802128" cy="1717392"/>
          </a:xfrm>
        </p:spPr>
        <p:txBody>
          <a:bodyPr/>
          <a:lstStyle/>
          <a:p>
            <a:pPr algn="l">
              <a:lnSpc>
                <a:spcPct val="90000"/>
              </a:lnSpc>
            </a:pPr>
            <a:br>
              <a:rPr lang="en-US" sz="2400" dirty="0">
                <a:solidFill>
                  <a:schemeClr val="tx1"/>
                </a:solidFill>
                <a:latin typeface="Arial" panose="020B0604020202020204" pitchFamily="34" charset="0"/>
                <a:cs typeface="Arial" panose="020B0604020202020204" pitchFamily="34" charset="0"/>
              </a:rPr>
            </a:br>
            <a:br>
              <a:rPr lang="en-US" sz="2400" dirty="0">
                <a:solidFill>
                  <a:schemeClr val="tx1"/>
                </a:solidFill>
                <a:latin typeface="Arial" panose="020B0604020202020204" pitchFamily="34" charset="0"/>
                <a:cs typeface="Arial" panose="020B0604020202020204" pitchFamily="34" charset="0"/>
              </a:rPr>
            </a:br>
            <a:r>
              <a:rPr lang="en-US" sz="2400" dirty="0">
                <a:solidFill>
                  <a:schemeClr val="tx1"/>
                </a:solidFill>
                <a:latin typeface="Arial" panose="020B0604020202020204" pitchFamily="34" charset="0"/>
                <a:cs typeface="Arial" panose="020B0604020202020204" pitchFamily="34" charset="0"/>
              </a:rPr>
              <a:t>SSA headcount poverty rate fell from 54%-41%. But still &gt;4x global rate. And SSA had 135 million more poor (≤ $1.90/day pc in 2011 int’l PPP) in 2015 than in 1990. </a:t>
            </a:r>
            <a:br>
              <a:rPr lang="en-US" sz="2400" dirty="0">
                <a:solidFill>
                  <a:schemeClr val="tx1"/>
                </a:solidFill>
                <a:latin typeface="Arial" panose="020B0604020202020204" pitchFamily="34" charset="0"/>
                <a:cs typeface="Arial" panose="020B0604020202020204" pitchFamily="34" charset="0"/>
              </a:rPr>
            </a:br>
            <a:br>
              <a:rPr lang="en-US" sz="2400" dirty="0">
                <a:solidFill>
                  <a:schemeClr val="tx1"/>
                </a:solidFill>
                <a:latin typeface="Arial" panose="020B0604020202020204" pitchFamily="34" charset="0"/>
                <a:cs typeface="Arial" panose="020B0604020202020204" pitchFamily="34" charset="0"/>
              </a:rPr>
            </a:br>
            <a:br>
              <a:rPr lang="en-US" sz="2400" dirty="0">
                <a:solidFill>
                  <a:schemeClr val="tx1"/>
                </a:solidFill>
                <a:latin typeface="Arial" panose="020B0604020202020204" pitchFamily="34" charset="0"/>
                <a:cs typeface="Arial" panose="020B0604020202020204" pitchFamily="34" charset="0"/>
              </a:rPr>
            </a:br>
            <a:endParaRPr lang="en-US" sz="2400" dirty="0">
              <a:solidFill>
                <a:schemeClr val="tx1"/>
              </a:solidFill>
              <a:latin typeface="Arial" panose="020B0604020202020204" pitchFamily="34" charset="0"/>
              <a:cs typeface="Arial" panose="020B0604020202020204" pitchFamily="34" charset="0"/>
            </a:endParaRPr>
          </a:p>
        </p:txBody>
      </p:sp>
      <p:sp>
        <p:nvSpPr>
          <p:cNvPr id="9" name="Rectangle 8"/>
          <p:cNvSpPr>
            <a:spLocks noChangeArrowheads="1"/>
          </p:cNvSpPr>
          <p:nvPr/>
        </p:nvSpPr>
        <p:spPr bwMode="auto">
          <a:xfrm>
            <a:off x="1102841" y="2344765"/>
            <a:ext cx="10098559"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n-US" sz="1800"/>
          </a:p>
        </p:txBody>
      </p:sp>
      <p:sp>
        <p:nvSpPr>
          <p:cNvPr id="10" name="Rectangle 10"/>
          <p:cNvSpPr>
            <a:spLocks noChangeArrowheads="1"/>
          </p:cNvSpPr>
          <p:nvPr/>
        </p:nvSpPr>
        <p:spPr bwMode="auto">
          <a:xfrm>
            <a:off x="1102841" y="2687665"/>
            <a:ext cx="10098559"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n-US" sz="1800"/>
          </a:p>
        </p:txBody>
      </p:sp>
      <p:pic>
        <p:nvPicPr>
          <p:cNvPr id="7" name="Picture 6"/>
          <p:cNvPicPr>
            <a:picLocks noChangeAspect="1"/>
          </p:cNvPicPr>
          <p:nvPr/>
        </p:nvPicPr>
        <p:blipFill>
          <a:blip r:embed="rId2"/>
          <a:stretch>
            <a:fillRect/>
          </a:stretch>
        </p:blipFill>
        <p:spPr>
          <a:xfrm>
            <a:off x="199697" y="2209800"/>
            <a:ext cx="8730242" cy="4114800"/>
          </a:xfrm>
          <a:prstGeom prst="rect">
            <a:avLst/>
          </a:prstGeom>
        </p:spPr>
      </p:pic>
      <p:pic>
        <p:nvPicPr>
          <p:cNvPr id="6"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8" name="TextBox 10"/>
          <p:cNvSpPr txBox="1">
            <a:spLocks noChangeArrowheads="1"/>
          </p:cNvSpPr>
          <p:nvPr/>
        </p:nvSpPr>
        <p:spPr bwMode="auto">
          <a:xfrm>
            <a:off x="4495800" y="238780"/>
            <a:ext cx="4648200" cy="523220"/>
          </a:xfrm>
          <a:prstGeom prst="rect">
            <a:avLst/>
          </a:prstGeom>
          <a:noFill/>
          <a:ln w="9525">
            <a:noFill/>
            <a:miter lim="800000"/>
            <a:headEnd/>
            <a:tailEnd/>
          </a:ln>
        </p:spPr>
        <p:txBody>
          <a:bodyPr wrap="square">
            <a:spAutoFit/>
          </a:bodyPr>
          <a:lstStyle/>
          <a:p>
            <a:r>
              <a:rPr lang="en-US" sz="2800" b="1" dirty="0">
                <a:solidFill>
                  <a:schemeClr val="bg1"/>
                </a:solidFill>
                <a:latin typeface="Arial" panose="020B0604020202020204" pitchFamily="34" charset="0"/>
                <a:cs typeface="Arial" panose="020B0604020202020204" pitchFamily="34" charset="0"/>
              </a:rPr>
              <a:t>African poverty reduction</a:t>
            </a:r>
            <a:endParaRPr lang="en-US" sz="2800" b="1"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2155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40650"/>
            <a:ext cx="8954528" cy="1717392"/>
          </a:xfrm>
        </p:spPr>
        <p:txBody>
          <a:bodyPr/>
          <a:lstStyle/>
          <a:p>
            <a:pPr algn="l">
              <a:lnSpc>
                <a:spcPct val="90000"/>
              </a:lnSpc>
            </a:pPr>
            <a:br>
              <a:rPr lang="en-US" sz="2400" dirty="0">
                <a:solidFill>
                  <a:schemeClr val="tx1"/>
                </a:solidFill>
                <a:latin typeface="Arial" panose="020B0604020202020204" pitchFamily="34" charset="0"/>
                <a:cs typeface="Arial" panose="020B0604020202020204" pitchFamily="34" charset="0"/>
              </a:rPr>
            </a:br>
            <a:br>
              <a:rPr lang="en-US" sz="2400" dirty="0">
                <a:solidFill>
                  <a:schemeClr val="tx1"/>
                </a:solidFill>
                <a:latin typeface="Arial" panose="020B0604020202020204" pitchFamily="34" charset="0"/>
                <a:cs typeface="Arial" panose="020B0604020202020204" pitchFamily="34" charset="0"/>
              </a:rPr>
            </a:br>
            <a:r>
              <a:rPr lang="en-US" sz="2400" dirty="0">
                <a:solidFill>
                  <a:schemeClr val="tx1"/>
                </a:solidFill>
                <a:latin typeface="Arial" panose="020B0604020202020204" pitchFamily="34" charset="0"/>
                <a:cs typeface="Arial" panose="020B0604020202020204" pitchFamily="34" charset="0"/>
              </a:rPr>
              <a:t>More worrying, ultra-poverty now almost exclusively African … SSA share of world’s ultra-poor grew from 25 to 87% 1990-2015.</a:t>
            </a:r>
            <a:br>
              <a:rPr lang="en-US" sz="2400" dirty="0">
                <a:solidFill>
                  <a:schemeClr val="tx1"/>
                </a:solidFill>
                <a:latin typeface="Arial" panose="020B0604020202020204" pitchFamily="34" charset="0"/>
                <a:cs typeface="Arial" panose="020B0604020202020204" pitchFamily="34" charset="0"/>
              </a:rPr>
            </a:br>
            <a:endParaRPr lang="en-US" sz="2400" dirty="0">
              <a:solidFill>
                <a:schemeClr val="tx1"/>
              </a:solidFill>
              <a:latin typeface="Arial" panose="020B0604020202020204" pitchFamily="34" charset="0"/>
              <a:cs typeface="Arial" panose="020B0604020202020204" pitchFamily="34" charset="0"/>
            </a:endParaRPr>
          </a:p>
        </p:txBody>
      </p:sp>
      <p:sp>
        <p:nvSpPr>
          <p:cNvPr id="9" name="Rectangle 8"/>
          <p:cNvSpPr>
            <a:spLocks noChangeArrowheads="1"/>
          </p:cNvSpPr>
          <p:nvPr/>
        </p:nvSpPr>
        <p:spPr bwMode="auto">
          <a:xfrm>
            <a:off x="1102841" y="2344765"/>
            <a:ext cx="10098559"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n-US" sz="1800"/>
          </a:p>
        </p:txBody>
      </p:sp>
      <p:sp>
        <p:nvSpPr>
          <p:cNvPr id="10" name="Rectangle 10"/>
          <p:cNvSpPr>
            <a:spLocks noChangeArrowheads="1"/>
          </p:cNvSpPr>
          <p:nvPr/>
        </p:nvSpPr>
        <p:spPr bwMode="auto">
          <a:xfrm>
            <a:off x="1102841" y="2687665"/>
            <a:ext cx="10098559"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n-US" sz="1800"/>
          </a:p>
        </p:txBody>
      </p:sp>
      <p:pic>
        <p:nvPicPr>
          <p:cNvPr id="5" name="Picture 4"/>
          <p:cNvPicPr>
            <a:picLocks noChangeAspect="1"/>
          </p:cNvPicPr>
          <p:nvPr/>
        </p:nvPicPr>
        <p:blipFill>
          <a:blip r:embed="rId2"/>
          <a:stretch>
            <a:fillRect/>
          </a:stretch>
        </p:blipFill>
        <p:spPr>
          <a:xfrm>
            <a:off x="609600" y="2133600"/>
            <a:ext cx="7677216" cy="4309110"/>
          </a:xfrm>
          <a:prstGeom prst="rect">
            <a:avLst/>
          </a:prstGeom>
        </p:spPr>
      </p:pic>
      <p:pic>
        <p:nvPicPr>
          <p:cNvPr id="6"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8" name="TextBox 10"/>
          <p:cNvSpPr txBox="1">
            <a:spLocks noChangeArrowheads="1"/>
          </p:cNvSpPr>
          <p:nvPr/>
        </p:nvSpPr>
        <p:spPr bwMode="auto">
          <a:xfrm>
            <a:off x="4495800" y="238780"/>
            <a:ext cx="4648200" cy="523220"/>
          </a:xfrm>
          <a:prstGeom prst="rect">
            <a:avLst/>
          </a:prstGeom>
          <a:noFill/>
          <a:ln w="9525">
            <a:noFill/>
            <a:miter lim="800000"/>
            <a:headEnd/>
            <a:tailEnd/>
          </a:ln>
        </p:spPr>
        <p:txBody>
          <a:bodyPr wrap="square">
            <a:spAutoFit/>
          </a:bodyPr>
          <a:lstStyle/>
          <a:p>
            <a:r>
              <a:rPr lang="en-US" sz="2800" b="1" dirty="0">
                <a:solidFill>
                  <a:schemeClr val="bg1"/>
                </a:solidFill>
                <a:latin typeface="Arial" panose="020B0604020202020204" pitchFamily="34" charset="0"/>
                <a:cs typeface="Arial" panose="020B0604020202020204" pitchFamily="34" charset="0"/>
              </a:rPr>
              <a:t>African poverty reduction</a:t>
            </a:r>
            <a:endParaRPr lang="en-US" sz="2800" b="1"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7288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5400" y="3235608"/>
            <a:ext cx="4077728" cy="1717392"/>
          </a:xfrm>
        </p:spPr>
        <p:txBody>
          <a:bodyPr/>
          <a:lstStyle/>
          <a:p>
            <a:pPr algn="l">
              <a:lnSpc>
                <a:spcPct val="90000"/>
              </a:lnSpc>
            </a:pPr>
            <a:r>
              <a:rPr lang="en-US" sz="2400" dirty="0"/>
              <a:t>“It was the best of times, it was the worst of times, it was the age of wisdom, it was the age of foolishness, it was the epoch of belief, it was the epoch of incredulity, it was the season of Light, it was the season of Darkness, it was the spring of hope, it was the winter of despair, we had everything before us, we had nothing before us, we were all going direct to Heaven, we were all going direct the other way …”</a:t>
            </a:r>
            <a:br>
              <a:rPr lang="en-US" sz="2400" dirty="0">
                <a:solidFill>
                  <a:schemeClr val="bg1"/>
                </a:solidFill>
                <a:latin typeface="Arial" panose="020B0604020202020204" pitchFamily="34" charset="0"/>
                <a:cs typeface="Arial" panose="020B0604020202020204" pitchFamily="34" charset="0"/>
              </a:rPr>
            </a:br>
            <a:br>
              <a:rPr lang="en-US" sz="2400" dirty="0">
                <a:solidFill>
                  <a:schemeClr val="bg1"/>
                </a:solidFill>
                <a:latin typeface="Arial" panose="020B0604020202020204" pitchFamily="34" charset="0"/>
                <a:cs typeface="Arial" panose="020B0604020202020204" pitchFamily="34" charset="0"/>
              </a:rPr>
            </a:br>
            <a:br>
              <a:rPr lang="en-US" sz="2400" dirty="0">
                <a:solidFill>
                  <a:schemeClr val="bg1"/>
                </a:solidFill>
                <a:latin typeface="Arial" panose="020B0604020202020204" pitchFamily="34" charset="0"/>
                <a:cs typeface="Arial" panose="020B0604020202020204" pitchFamily="34" charset="0"/>
              </a:rPr>
            </a:br>
            <a:endParaRPr lang="en-US" sz="2400" dirty="0">
              <a:solidFill>
                <a:schemeClr val="bg1"/>
              </a:solidFill>
              <a:latin typeface="Arial" panose="020B0604020202020204" pitchFamily="34" charset="0"/>
              <a:cs typeface="Arial" panose="020B0604020202020204" pitchFamily="34" charset="0"/>
            </a:endParaRPr>
          </a:p>
        </p:txBody>
      </p:sp>
      <p:sp>
        <p:nvSpPr>
          <p:cNvPr id="9" name="Rectangle 8"/>
          <p:cNvSpPr>
            <a:spLocks noChangeArrowheads="1"/>
          </p:cNvSpPr>
          <p:nvPr/>
        </p:nvSpPr>
        <p:spPr bwMode="auto">
          <a:xfrm>
            <a:off x="1102841" y="2344765"/>
            <a:ext cx="10098559"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n-US" sz="1800"/>
          </a:p>
        </p:txBody>
      </p:sp>
      <p:sp>
        <p:nvSpPr>
          <p:cNvPr id="10" name="Rectangle 10"/>
          <p:cNvSpPr>
            <a:spLocks noChangeArrowheads="1"/>
          </p:cNvSpPr>
          <p:nvPr/>
        </p:nvSpPr>
        <p:spPr bwMode="auto">
          <a:xfrm>
            <a:off x="1102841" y="2687665"/>
            <a:ext cx="10098559"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n-US" sz="1800"/>
          </a:p>
        </p:txBody>
      </p:sp>
      <p:pic>
        <p:nvPicPr>
          <p:cNvPr id="3" name="Picture 2"/>
          <p:cNvPicPr>
            <a:picLocks noChangeAspect="1"/>
          </p:cNvPicPr>
          <p:nvPr/>
        </p:nvPicPr>
        <p:blipFill>
          <a:blip r:embed="rId2"/>
          <a:stretch>
            <a:fillRect/>
          </a:stretch>
        </p:blipFill>
        <p:spPr>
          <a:xfrm>
            <a:off x="152400" y="1143000"/>
            <a:ext cx="4857750" cy="4857750"/>
          </a:xfrm>
          <a:prstGeom prst="rect">
            <a:avLst/>
          </a:prstGeom>
        </p:spPr>
      </p:pic>
      <p:pic>
        <p:nvPicPr>
          <p:cNvPr id="6"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4" name="TextBox 3"/>
          <p:cNvSpPr txBox="1"/>
          <p:nvPr/>
        </p:nvSpPr>
        <p:spPr>
          <a:xfrm>
            <a:off x="648728" y="6248400"/>
            <a:ext cx="8534400" cy="461665"/>
          </a:xfrm>
          <a:prstGeom prst="rect">
            <a:avLst/>
          </a:prstGeom>
          <a:noFill/>
        </p:spPr>
        <p:txBody>
          <a:bodyPr wrap="square" rtlCol="0">
            <a:spAutoFit/>
          </a:bodyPr>
          <a:lstStyle/>
          <a:p>
            <a:r>
              <a:rPr lang="en-US" b="1" dirty="0"/>
              <a:t>Africa experiencing – or risks – a “tale of two transitions”. </a:t>
            </a:r>
          </a:p>
        </p:txBody>
      </p:sp>
      <p:sp>
        <p:nvSpPr>
          <p:cNvPr id="8" name="TextBox 7"/>
          <p:cNvSpPr txBox="1">
            <a:spLocks noChangeArrowheads="1"/>
          </p:cNvSpPr>
          <p:nvPr/>
        </p:nvSpPr>
        <p:spPr bwMode="auto">
          <a:xfrm>
            <a:off x="4615015" y="212246"/>
            <a:ext cx="4572000" cy="523220"/>
          </a:xfrm>
          <a:prstGeom prst="rect">
            <a:avLst/>
          </a:prstGeom>
          <a:noFill/>
          <a:ln w="9525">
            <a:noFill/>
            <a:miter lim="800000"/>
            <a:headEnd/>
            <a:tailEnd/>
          </a:ln>
        </p:spPr>
        <p:txBody>
          <a:bodyPr wrap="square">
            <a:spAutoFit/>
          </a:bodyPr>
          <a:lstStyle/>
          <a:p>
            <a:r>
              <a:rPr lang="en-US" sz="2800" b="1" dirty="0">
                <a:solidFill>
                  <a:schemeClr val="bg1"/>
                </a:solidFill>
                <a:latin typeface="Arial" panose="020B0604020202020204" pitchFamily="34" charset="0"/>
                <a:cs typeface="Arial" panose="020B0604020202020204" pitchFamily="34" charset="0"/>
              </a:rPr>
              <a:t>A Tale of Two Transitions</a:t>
            </a:r>
            <a:endParaRPr lang="en-US" sz="2800" b="1"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4055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cu_logo_sml_150_ppt"/>
          <p:cNvPicPr>
            <a:picLocks noChangeAspect="1" noChangeArrowheads="1"/>
          </p:cNvPicPr>
          <p:nvPr/>
        </p:nvPicPr>
        <p:blipFill>
          <a:blip r:embed="rId2" cstate="print"/>
          <a:srcRect/>
          <a:stretch>
            <a:fillRect/>
          </a:stretch>
        </p:blipFill>
        <p:spPr bwMode="auto">
          <a:xfrm>
            <a:off x="0" y="0"/>
            <a:ext cx="9144000" cy="981075"/>
          </a:xfrm>
          <a:prstGeom prst="rect">
            <a:avLst/>
          </a:prstGeom>
          <a:noFill/>
          <a:ln w="9525">
            <a:noFill/>
            <a:miter lim="800000"/>
            <a:headEnd/>
            <a:tailEnd/>
          </a:ln>
        </p:spPr>
      </p:pic>
      <p:sp>
        <p:nvSpPr>
          <p:cNvPr id="11" name="TextBox 10"/>
          <p:cNvSpPr txBox="1">
            <a:spLocks noChangeArrowheads="1"/>
          </p:cNvSpPr>
          <p:nvPr/>
        </p:nvSpPr>
        <p:spPr bwMode="auto">
          <a:xfrm>
            <a:off x="4615015" y="212246"/>
            <a:ext cx="4572000" cy="523220"/>
          </a:xfrm>
          <a:prstGeom prst="rect">
            <a:avLst/>
          </a:prstGeom>
          <a:noFill/>
          <a:ln w="9525">
            <a:noFill/>
            <a:miter lim="800000"/>
            <a:headEnd/>
            <a:tailEnd/>
          </a:ln>
        </p:spPr>
        <p:txBody>
          <a:bodyPr wrap="square">
            <a:spAutoFit/>
          </a:bodyPr>
          <a:lstStyle/>
          <a:p>
            <a:r>
              <a:rPr lang="en-US" sz="2800" b="1" dirty="0">
                <a:solidFill>
                  <a:schemeClr val="bg1"/>
                </a:solidFill>
                <a:latin typeface="Arial" panose="020B0604020202020204" pitchFamily="34" charset="0"/>
                <a:cs typeface="Arial" panose="020B0604020202020204" pitchFamily="34" charset="0"/>
              </a:rPr>
              <a:t>A Tale of Two Transitions</a:t>
            </a:r>
            <a:endParaRPr lang="en-US" sz="2800" b="1" i="1" dirty="0">
              <a:solidFill>
                <a:schemeClr val="bg1"/>
              </a:solidFill>
              <a:latin typeface="Arial" panose="020B0604020202020204" pitchFamily="34" charset="0"/>
              <a:cs typeface="Arial" panose="020B0604020202020204" pitchFamily="34" charset="0"/>
            </a:endParaRPr>
          </a:p>
        </p:txBody>
      </p:sp>
      <p:sp>
        <p:nvSpPr>
          <p:cNvPr id="7" name="TextBox 6"/>
          <p:cNvSpPr txBox="1"/>
          <p:nvPr/>
        </p:nvSpPr>
        <p:spPr>
          <a:xfrm>
            <a:off x="385915" y="1143000"/>
            <a:ext cx="8458200" cy="4893647"/>
          </a:xfrm>
          <a:prstGeom prst="rect">
            <a:avLst/>
          </a:prstGeom>
          <a:noFill/>
        </p:spPr>
        <p:txBody>
          <a:bodyPr wrap="square" rtlCol="0">
            <a:spAutoFit/>
          </a:bodyPr>
          <a:lstStyle/>
          <a:p>
            <a:r>
              <a:rPr lang="en-US" b="1" dirty="0"/>
              <a:t>So how to promote a more inclusive, sustainable and resilient transition across the continent? </a:t>
            </a:r>
          </a:p>
          <a:p>
            <a:endParaRPr lang="en-US" b="1" dirty="0"/>
          </a:p>
          <a:p>
            <a:r>
              <a:rPr lang="en-US" b="1" dirty="0"/>
              <a:t>Food systems transformation is a necessary centerpiece in a continent that remains heavily rural and agrarian.</a:t>
            </a:r>
          </a:p>
          <a:p>
            <a:endParaRPr lang="en-US" b="1" dirty="0"/>
          </a:p>
          <a:p>
            <a:r>
              <a:rPr lang="en-US" b="1" dirty="0"/>
              <a:t>Moreover, prospective comparative advantage in agri-food value chains, given impending demand growth, land and water availability, potential for productivity growth, etc.  </a:t>
            </a:r>
          </a:p>
          <a:p>
            <a:endParaRPr lang="en-US" b="1" dirty="0"/>
          </a:p>
          <a:p>
            <a:r>
              <a:rPr lang="en-US" b="1" dirty="0"/>
              <a:t>Agricultural economists across the continent must play a central role. As the leading nation in African higher education, South African agricultural economists can/must contribute.</a:t>
            </a:r>
          </a:p>
        </p:txBody>
      </p:sp>
    </p:spTree>
    <p:extLst>
      <p:ext uri="{BB962C8B-B14F-4D97-AF65-F5344CB8AC3E}">
        <p14:creationId xmlns:p14="http://schemas.microsoft.com/office/powerpoint/2010/main" val="2889517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061007" y="1405760"/>
            <a:ext cx="5128014" cy="5105399"/>
          </a:xfrm>
          <a:prstGeom prst="rect">
            <a:avLst/>
          </a:prstGeom>
        </p:spPr>
      </p:pic>
      <p:sp>
        <p:nvSpPr>
          <p:cNvPr id="4" name="Text Placeholder 3"/>
          <p:cNvSpPr>
            <a:spLocks noGrp="1"/>
          </p:cNvSpPr>
          <p:nvPr>
            <p:ph type="body" sz="half" idx="1"/>
          </p:nvPr>
        </p:nvSpPr>
        <p:spPr>
          <a:xfrm>
            <a:off x="762000" y="925236"/>
            <a:ext cx="8686799" cy="1371600"/>
          </a:xfrm>
        </p:spPr>
        <p:txBody>
          <a:bodyPr/>
          <a:lstStyle/>
          <a:p>
            <a:pPr marL="0" indent="0">
              <a:buNone/>
            </a:pPr>
            <a:r>
              <a:rPr lang="en-US" sz="2400" b="1" dirty="0">
                <a:cs typeface="Arial" panose="020B0604020202020204" pitchFamily="34" charset="0"/>
              </a:rPr>
              <a:t>What are the food systems? And what must transform?</a:t>
            </a:r>
          </a:p>
        </p:txBody>
      </p:sp>
      <p:pic>
        <p:nvPicPr>
          <p:cNvPr id="8"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11" name="TextBox 10"/>
          <p:cNvSpPr txBox="1">
            <a:spLocks noChangeArrowheads="1"/>
          </p:cNvSpPr>
          <p:nvPr/>
        </p:nvSpPr>
        <p:spPr bwMode="auto">
          <a:xfrm>
            <a:off x="3886200" y="201008"/>
            <a:ext cx="5725416" cy="523220"/>
          </a:xfrm>
          <a:prstGeom prst="rect">
            <a:avLst/>
          </a:prstGeom>
          <a:noFill/>
          <a:ln w="9525">
            <a:noFill/>
            <a:miter lim="800000"/>
            <a:headEnd/>
            <a:tailEnd/>
          </a:ln>
        </p:spPr>
        <p:txBody>
          <a:bodyPr wrap="square">
            <a:spAutoFit/>
          </a:bodyPr>
          <a:lstStyle/>
          <a:p>
            <a:r>
              <a:rPr lang="en-US" sz="2800" b="1" dirty="0">
                <a:solidFill>
                  <a:schemeClr val="bg1"/>
                </a:solidFill>
                <a:latin typeface="Arial" panose="020B0604020202020204" pitchFamily="34" charset="0"/>
                <a:cs typeface="Arial" panose="020B0604020202020204" pitchFamily="34" charset="0"/>
              </a:rPr>
              <a:t>Food systems transformation</a:t>
            </a:r>
            <a:endParaRPr lang="en-US" sz="2800" b="1" i="1" dirty="0">
              <a:solidFill>
                <a:schemeClr val="bg1"/>
              </a:solidFill>
              <a:latin typeface="Arial" panose="020B0604020202020204" pitchFamily="34" charset="0"/>
              <a:cs typeface="Arial" panose="020B0604020202020204" pitchFamily="34" charset="0"/>
            </a:endParaRPr>
          </a:p>
        </p:txBody>
      </p:sp>
      <p:sp>
        <p:nvSpPr>
          <p:cNvPr id="12" name="TextBox 11"/>
          <p:cNvSpPr txBox="1"/>
          <p:nvPr/>
        </p:nvSpPr>
        <p:spPr>
          <a:xfrm>
            <a:off x="76200" y="1405760"/>
            <a:ext cx="4267200" cy="4524315"/>
          </a:xfrm>
          <a:prstGeom prst="rect">
            <a:avLst/>
          </a:prstGeom>
          <a:noFill/>
        </p:spPr>
        <p:txBody>
          <a:bodyPr wrap="square" rtlCol="0">
            <a:spAutoFit/>
          </a:bodyPr>
          <a:lstStyle/>
          <a:p>
            <a:r>
              <a:rPr lang="en-US" b="1" dirty="0">
                <a:latin typeface="+mn-lt"/>
              </a:rPr>
              <a:t>Complex interactions among:</a:t>
            </a:r>
          </a:p>
          <a:p>
            <a:pPr marL="230188" indent="-230188">
              <a:buFont typeface="+mj-lt"/>
              <a:buAutoNum type="arabicPeriod"/>
            </a:pPr>
            <a:r>
              <a:rPr lang="en-US" dirty="0">
                <a:latin typeface="+mn-lt"/>
              </a:rPr>
              <a:t>Farmers turn n</a:t>
            </a:r>
            <a:r>
              <a:rPr lang="en-US" dirty="0"/>
              <a:t>atural/manmade inputs </a:t>
            </a:r>
            <a:r>
              <a:rPr lang="en-US" dirty="0">
                <a:latin typeface="+mn-lt"/>
              </a:rPr>
              <a:t>into </a:t>
            </a:r>
            <a:r>
              <a:rPr lang="en-US" dirty="0" err="1">
                <a:latin typeface="+mn-lt"/>
              </a:rPr>
              <a:t>feedstocks</a:t>
            </a:r>
            <a:r>
              <a:rPr lang="en-US" dirty="0">
                <a:latin typeface="+mn-lt"/>
              </a:rPr>
              <a:t>/food.</a:t>
            </a:r>
          </a:p>
          <a:p>
            <a:pPr marL="230188" indent="-230188">
              <a:buFont typeface="+mj-lt"/>
              <a:buAutoNum type="arabicPeriod"/>
            </a:pPr>
            <a:endParaRPr lang="en-US" dirty="0">
              <a:latin typeface="+mn-lt"/>
            </a:endParaRPr>
          </a:p>
          <a:p>
            <a:pPr marL="230188" indent="-230188">
              <a:buFont typeface="+mj-lt"/>
              <a:buAutoNum type="arabicPeriod"/>
            </a:pPr>
            <a:r>
              <a:rPr lang="en-US" dirty="0">
                <a:latin typeface="+mn-lt"/>
              </a:rPr>
              <a:t>Post-harvest value chain to meet consumer food demand</a:t>
            </a:r>
          </a:p>
          <a:p>
            <a:pPr marL="230188" indent="-230188">
              <a:buFont typeface="+mj-lt"/>
              <a:buAutoNum type="arabicPeriod"/>
            </a:pPr>
            <a:endParaRPr lang="en-US" dirty="0">
              <a:latin typeface="+mn-lt"/>
            </a:endParaRPr>
          </a:p>
          <a:p>
            <a:pPr marL="230188" indent="-230188">
              <a:buFont typeface="+mj-lt"/>
              <a:buAutoNum type="arabicPeriod"/>
            </a:pPr>
            <a:r>
              <a:rPr lang="en-US" dirty="0">
                <a:latin typeface="+mn-lt"/>
              </a:rPr>
              <a:t>Consumer behavior, driven by income, prices, culture, etc.</a:t>
            </a:r>
          </a:p>
          <a:p>
            <a:pPr marL="230188" indent="-230188">
              <a:buFont typeface="+mj-lt"/>
              <a:buAutoNum type="arabicPeriod"/>
            </a:pPr>
            <a:endParaRPr lang="en-US" dirty="0">
              <a:latin typeface="+mn-lt"/>
            </a:endParaRPr>
          </a:p>
          <a:p>
            <a:pPr marL="230188" indent="-230188">
              <a:buFont typeface="+mj-lt"/>
              <a:buAutoNum type="arabicPeriod"/>
            </a:pPr>
            <a:r>
              <a:rPr lang="en-US" dirty="0">
                <a:latin typeface="+mn-lt"/>
              </a:rPr>
              <a:t> Social institutions/policies that condition behaviors</a:t>
            </a:r>
          </a:p>
        </p:txBody>
      </p:sp>
      <p:sp>
        <p:nvSpPr>
          <p:cNvPr id="6" name="TextBox 5"/>
          <p:cNvSpPr txBox="1"/>
          <p:nvPr/>
        </p:nvSpPr>
        <p:spPr>
          <a:xfrm>
            <a:off x="6902852" y="5941822"/>
            <a:ext cx="2292031" cy="276999"/>
          </a:xfrm>
          <a:prstGeom prst="rect">
            <a:avLst/>
          </a:prstGeom>
          <a:noFill/>
        </p:spPr>
        <p:txBody>
          <a:bodyPr wrap="square" rtlCol="0">
            <a:spAutoFit/>
          </a:bodyPr>
          <a:lstStyle/>
          <a:p>
            <a:r>
              <a:rPr lang="en-US" sz="1200" dirty="0"/>
              <a:t>© </a:t>
            </a:r>
            <a:r>
              <a:rPr lang="en-US" sz="1200" dirty="0" err="1"/>
              <a:t>WordLink</a:t>
            </a:r>
            <a:r>
              <a:rPr lang="en-US" sz="1200" dirty="0"/>
              <a:t> www.nourishlife.org</a:t>
            </a:r>
          </a:p>
        </p:txBody>
      </p:sp>
      <p:sp>
        <p:nvSpPr>
          <p:cNvPr id="2" name="Rectangle 1"/>
          <p:cNvSpPr/>
          <p:nvPr/>
        </p:nvSpPr>
        <p:spPr>
          <a:xfrm>
            <a:off x="121221" y="6353655"/>
            <a:ext cx="9067800" cy="830997"/>
          </a:xfrm>
          <a:prstGeom prst="rect">
            <a:avLst/>
          </a:prstGeom>
        </p:spPr>
        <p:txBody>
          <a:bodyPr wrap="square">
            <a:spAutoFit/>
          </a:bodyPr>
          <a:lstStyle/>
          <a:p>
            <a:r>
              <a:rPr lang="en-US" dirty="0"/>
              <a:t>#s 3/4 biggest drivers, although #s 1/2 most common entry points.</a:t>
            </a:r>
          </a:p>
          <a:p>
            <a:endParaRPr lang="en-US" b="1" dirty="0"/>
          </a:p>
        </p:txBody>
      </p:sp>
    </p:spTree>
    <p:extLst>
      <p:ext uri="{BB962C8B-B14F-4D97-AF65-F5344CB8AC3E}">
        <p14:creationId xmlns:p14="http://schemas.microsoft.com/office/powerpoint/2010/main" val="3176119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3916" y="957773"/>
            <a:ext cx="8676167" cy="2308324"/>
          </a:xfrm>
          <a:prstGeom prst="rect">
            <a:avLst/>
          </a:prstGeom>
          <a:noFill/>
        </p:spPr>
        <p:txBody>
          <a:bodyPr wrap="square" rtlCol="0">
            <a:spAutoFit/>
          </a:bodyPr>
          <a:lstStyle/>
          <a:p>
            <a:pPr lvl="0"/>
            <a:r>
              <a:rPr lang="en-US" b="1" dirty="0">
                <a:latin typeface="+mn-lt"/>
                <a:cs typeface="Arial" panose="020B0604020202020204" pitchFamily="34" charset="0"/>
              </a:rPr>
              <a:t>Ag productivity depends heavily on natural environment</a:t>
            </a:r>
            <a:r>
              <a:rPr lang="en-US" dirty="0">
                <a:latin typeface="+mn-lt"/>
                <a:cs typeface="Arial" panose="020B0604020202020204" pitchFamily="34" charset="0"/>
              </a:rPr>
              <a:t> </a:t>
            </a:r>
          </a:p>
          <a:p>
            <a:pPr marL="342900" lvl="0" indent="-342900">
              <a:buFontTx/>
              <a:buChar char="-"/>
            </a:pPr>
            <a:r>
              <a:rPr lang="en-US" dirty="0">
                <a:latin typeface="+mn-lt"/>
                <a:cs typeface="Arial" panose="020B0604020202020204" pitchFamily="34" charset="0"/>
              </a:rPr>
              <a:t>Climate – temp, rainfall, extreme events. Must adapt!</a:t>
            </a:r>
          </a:p>
          <a:p>
            <a:pPr marL="342900" lvl="0" indent="-342900">
              <a:buFontTx/>
              <a:buChar char="-"/>
            </a:pPr>
            <a:r>
              <a:rPr lang="en-US" dirty="0">
                <a:latin typeface="+mn-lt"/>
                <a:cs typeface="Arial" panose="020B0604020202020204" pitchFamily="34" charset="0"/>
              </a:rPr>
              <a:t>Soils and water: regenerative ag great, but cannot overcome rapid forest/wetlands loss. Must work on building/maintaining soils and water while intensifying output. Sustainability is central.</a:t>
            </a:r>
          </a:p>
          <a:p>
            <a:pPr marL="342900" lvl="0" indent="-342900">
              <a:buFontTx/>
              <a:buChar char="-"/>
            </a:pPr>
            <a:r>
              <a:rPr lang="en-US" dirty="0">
                <a:latin typeface="+mn-lt"/>
                <a:cs typeface="Arial" panose="020B0604020202020204" pitchFamily="34" charset="0"/>
              </a:rPr>
              <a:t>Poverty traps can exist due to natural resources degradation.</a:t>
            </a:r>
          </a:p>
        </p:txBody>
      </p:sp>
      <p:sp>
        <p:nvSpPr>
          <p:cNvPr id="14" name="Title 5"/>
          <p:cNvSpPr txBox="1">
            <a:spLocks/>
          </p:cNvSpPr>
          <p:nvPr/>
        </p:nvSpPr>
        <p:spPr bwMode="auto">
          <a:xfrm>
            <a:off x="4953000" y="0"/>
            <a:ext cx="4191000" cy="990600"/>
          </a:xfrm>
          <a:prstGeom prst="rect">
            <a:avLst/>
          </a:prstGeom>
          <a:noFill/>
          <a:ln w="9525">
            <a:noFill/>
            <a:miter lim="800000"/>
            <a:headEnd/>
            <a:tailEnd/>
          </a:ln>
        </p:spPr>
        <p:txBody>
          <a:bodyPr anchor="ctr"/>
          <a:lstStyle/>
          <a:p>
            <a:pPr algn="r" eaLnBrk="0" hangingPunct="0">
              <a:defRPr/>
            </a:pPr>
            <a:r>
              <a:rPr lang="en-US" sz="2600" b="1" kern="0" dirty="0">
                <a:solidFill>
                  <a:schemeClr val="bg1"/>
                </a:solidFill>
                <a:latin typeface="Georgia" pitchFamily="18" charset="0"/>
                <a:ea typeface="+mj-ea"/>
                <a:cs typeface="+mj-cs"/>
              </a:rPr>
              <a:t>African ag tech change</a:t>
            </a:r>
          </a:p>
        </p:txBody>
      </p:sp>
      <p:pic>
        <p:nvPicPr>
          <p:cNvPr id="9" name="Picture 5" descr="cu_logo_sml_150_ppt"/>
          <p:cNvPicPr>
            <a:picLocks noChangeAspect="1" noChangeArrowheads="1"/>
          </p:cNvPicPr>
          <p:nvPr/>
        </p:nvPicPr>
        <p:blipFill>
          <a:blip r:embed="rId3" cstate="print"/>
          <a:srcRect/>
          <a:stretch>
            <a:fillRect/>
          </a:stretch>
        </p:blipFill>
        <p:spPr bwMode="auto">
          <a:xfrm>
            <a:off x="0" y="0"/>
            <a:ext cx="9144000" cy="981075"/>
          </a:xfrm>
          <a:prstGeom prst="rect">
            <a:avLst/>
          </a:prstGeom>
          <a:noFill/>
          <a:ln w="9525">
            <a:noFill/>
            <a:miter lim="800000"/>
            <a:headEnd/>
            <a:tailEnd/>
          </a:ln>
        </p:spPr>
      </p:pic>
      <p:sp>
        <p:nvSpPr>
          <p:cNvPr id="16" name="TextBox 15"/>
          <p:cNvSpPr txBox="1">
            <a:spLocks noChangeArrowheads="1"/>
          </p:cNvSpPr>
          <p:nvPr/>
        </p:nvSpPr>
        <p:spPr bwMode="auto">
          <a:xfrm>
            <a:off x="5562600" y="201008"/>
            <a:ext cx="3581400" cy="523220"/>
          </a:xfrm>
          <a:prstGeom prst="rect">
            <a:avLst/>
          </a:prstGeom>
          <a:noFill/>
          <a:ln w="9525">
            <a:noFill/>
            <a:miter lim="800000"/>
            <a:headEnd/>
            <a:tailEnd/>
          </a:ln>
        </p:spPr>
        <p:txBody>
          <a:bodyPr wrap="square">
            <a:spAutoFit/>
          </a:bodyPr>
          <a:lstStyle/>
          <a:p>
            <a:r>
              <a:rPr lang="en-US" sz="2800" b="1" dirty="0">
                <a:solidFill>
                  <a:schemeClr val="bg1"/>
                </a:solidFill>
                <a:latin typeface="Arial" panose="020B0604020202020204" pitchFamily="34" charset="0"/>
                <a:cs typeface="Arial" panose="020B0604020202020204" pitchFamily="34" charset="0"/>
              </a:rPr>
              <a:t>Primary production</a:t>
            </a:r>
            <a:endParaRPr lang="en-US" sz="2800" b="1" i="1" dirty="0">
              <a:solidFill>
                <a:schemeClr val="bg1"/>
              </a:solidFill>
              <a:latin typeface="Arial" panose="020B0604020202020204" pitchFamily="34" charset="0"/>
              <a:cs typeface="Arial" panose="020B0604020202020204" pitchFamily="34" charset="0"/>
            </a:endParaRPr>
          </a:p>
        </p:txBody>
      </p:sp>
      <p:grpSp>
        <p:nvGrpSpPr>
          <p:cNvPr id="5" name="Group 4"/>
          <p:cNvGrpSpPr/>
          <p:nvPr/>
        </p:nvGrpSpPr>
        <p:grpSpPr>
          <a:xfrm>
            <a:off x="493355" y="3429000"/>
            <a:ext cx="4741010" cy="3406355"/>
            <a:chOff x="493355" y="3429000"/>
            <a:chExt cx="4741010" cy="3406355"/>
          </a:xfrm>
        </p:grpSpPr>
        <p:pic>
          <p:nvPicPr>
            <p:cNvPr id="2" name="Picture 1"/>
            <p:cNvPicPr>
              <a:picLocks noChangeAspect="1"/>
            </p:cNvPicPr>
            <p:nvPr/>
          </p:nvPicPr>
          <p:blipFill>
            <a:blip r:embed="rId4"/>
            <a:stretch>
              <a:fillRect/>
            </a:stretch>
          </p:blipFill>
          <p:spPr>
            <a:xfrm>
              <a:off x="685800" y="3657600"/>
              <a:ext cx="4356121" cy="3044160"/>
            </a:xfrm>
            <a:prstGeom prst="rect">
              <a:avLst/>
            </a:prstGeom>
          </p:spPr>
        </p:pic>
        <p:sp>
          <p:nvSpPr>
            <p:cNvPr id="4" name="TextBox 3"/>
            <p:cNvSpPr txBox="1"/>
            <p:nvPr/>
          </p:nvSpPr>
          <p:spPr>
            <a:xfrm>
              <a:off x="844560" y="6527578"/>
              <a:ext cx="4038600" cy="307777"/>
            </a:xfrm>
            <a:prstGeom prst="rect">
              <a:avLst/>
            </a:prstGeom>
            <a:noFill/>
          </p:spPr>
          <p:txBody>
            <a:bodyPr wrap="square" rtlCol="0">
              <a:spAutoFit/>
            </a:bodyPr>
            <a:lstStyle/>
            <a:p>
              <a:r>
                <a:rPr lang="en-US" sz="1400" dirty="0"/>
                <a:t>Source: Barrett &amp; Bevis, </a:t>
              </a:r>
              <a:r>
                <a:rPr lang="en-US" sz="1400" i="1" dirty="0"/>
                <a:t>Nature Geoscience </a:t>
              </a:r>
              <a:r>
                <a:rPr lang="en-US" sz="1400" dirty="0"/>
                <a:t>2015</a:t>
              </a:r>
            </a:p>
          </p:txBody>
        </p:sp>
        <p:sp>
          <p:nvSpPr>
            <p:cNvPr id="12" name="TextBox 11"/>
            <p:cNvSpPr txBox="1"/>
            <p:nvPr/>
          </p:nvSpPr>
          <p:spPr>
            <a:xfrm>
              <a:off x="493355" y="3429000"/>
              <a:ext cx="4741010" cy="307777"/>
            </a:xfrm>
            <a:prstGeom prst="rect">
              <a:avLst/>
            </a:prstGeom>
            <a:noFill/>
          </p:spPr>
          <p:txBody>
            <a:bodyPr wrap="square" rtlCol="0">
              <a:spAutoFit/>
            </a:bodyPr>
            <a:lstStyle/>
            <a:p>
              <a:r>
                <a:rPr lang="en-US" sz="1400" b="1" dirty="0"/>
                <a:t>Soil nutrient fluxes and per capita GDP, 36 SSA economies</a:t>
              </a:r>
            </a:p>
          </p:txBody>
        </p:sp>
      </p:grpSp>
      <p:grpSp>
        <p:nvGrpSpPr>
          <p:cNvPr id="7" name="Group 6"/>
          <p:cNvGrpSpPr/>
          <p:nvPr/>
        </p:nvGrpSpPr>
        <p:grpSpPr>
          <a:xfrm>
            <a:off x="5143378" y="3364737"/>
            <a:ext cx="4129587" cy="3493263"/>
            <a:chOff x="5143378" y="3364737"/>
            <a:chExt cx="4129587" cy="3493263"/>
          </a:xfrm>
        </p:grpSpPr>
        <p:pic>
          <p:nvPicPr>
            <p:cNvPr id="15" name="Picture 14"/>
            <p:cNvPicPr>
              <a:picLocks noChangeAspect="1"/>
            </p:cNvPicPr>
            <p:nvPr/>
          </p:nvPicPr>
          <p:blipFill rotWithShape="1">
            <a:blip r:embed="rId5"/>
            <a:srcRect t="6269" r="921" b="8986"/>
            <a:stretch/>
          </p:blipFill>
          <p:spPr>
            <a:xfrm>
              <a:off x="5143378" y="3887957"/>
              <a:ext cx="3810244" cy="2730707"/>
            </a:xfrm>
            <a:prstGeom prst="rect">
              <a:avLst/>
            </a:prstGeom>
          </p:spPr>
        </p:pic>
        <p:sp>
          <p:nvSpPr>
            <p:cNvPr id="17" name="TextBox 16"/>
            <p:cNvSpPr txBox="1"/>
            <p:nvPr/>
          </p:nvSpPr>
          <p:spPr>
            <a:xfrm>
              <a:off x="5234365" y="6550223"/>
              <a:ext cx="4038600" cy="307777"/>
            </a:xfrm>
            <a:prstGeom prst="rect">
              <a:avLst/>
            </a:prstGeom>
            <a:noFill/>
          </p:spPr>
          <p:txBody>
            <a:bodyPr wrap="square" rtlCol="0">
              <a:spAutoFit/>
            </a:bodyPr>
            <a:lstStyle/>
            <a:p>
              <a:r>
                <a:rPr lang="en-US" sz="1400" dirty="0"/>
                <a:t>Source: Sherlund, Barrett &amp; </a:t>
              </a:r>
              <a:r>
                <a:rPr lang="en-US" sz="1400" dirty="0" err="1"/>
                <a:t>Adesina</a:t>
              </a:r>
              <a:r>
                <a:rPr lang="en-US" sz="1400" dirty="0"/>
                <a:t>, </a:t>
              </a:r>
              <a:r>
                <a:rPr lang="en-US" sz="1400" i="1" dirty="0"/>
                <a:t>JDE </a:t>
              </a:r>
              <a:r>
                <a:rPr lang="en-US" sz="1400" dirty="0"/>
                <a:t>2002</a:t>
              </a:r>
            </a:p>
          </p:txBody>
        </p:sp>
        <p:sp>
          <p:nvSpPr>
            <p:cNvPr id="6" name="TextBox 5"/>
            <p:cNvSpPr txBox="1"/>
            <p:nvPr/>
          </p:nvSpPr>
          <p:spPr>
            <a:xfrm>
              <a:off x="5867400" y="3955374"/>
              <a:ext cx="2224465" cy="461665"/>
            </a:xfrm>
            <a:prstGeom prst="rect">
              <a:avLst/>
            </a:prstGeom>
            <a:noFill/>
          </p:spPr>
          <p:txBody>
            <a:bodyPr wrap="square" rtlCol="0">
              <a:spAutoFit/>
            </a:bodyPr>
            <a:lstStyle/>
            <a:p>
              <a:r>
                <a:rPr lang="en-US" sz="1200" b="1" dirty="0">
                  <a:solidFill>
                    <a:srgbClr val="FF0000"/>
                  </a:solidFill>
                </a:rPr>
                <a:t>Median is on PPF w/</a:t>
              </a:r>
              <a:r>
                <a:rPr lang="en-US" sz="1200" b="1" dirty="0" err="1">
                  <a:solidFill>
                    <a:srgbClr val="FF0000"/>
                  </a:solidFill>
                </a:rPr>
                <a:t>env</a:t>
              </a:r>
              <a:r>
                <a:rPr lang="en-US" sz="1200" b="1" dirty="0">
                  <a:solidFill>
                    <a:srgbClr val="FF0000"/>
                  </a:solidFill>
                </a:rPr>
                <a:t>.  controls 52% w/o controls</a:t>
              </a:r>
            </a:p>
          </p:txBody>
        </p:sp>
        <p:sp>
          <p:nvSpPr>
            <p:cNvPr id="18" name="TextBox 17"/>
            <p:cNvSpPr txBox="1"/>
            <p:nvPr/>
          </p:nvSpPr>
          <p:spPr>
            <a:xfrm>
              <a:off x="5562600" y="3364737"/>
              <a:ext cx="3276600" cy="523220"/>
            </a:xfrm>
            <a:prstGeom prst="rect">
              <a:avLst/>
            </a:prstGeom>
            <a:noFill/>
          </p:spPr>
          <p:txBody>
            <a:bodyPr wrap="square" rtlCol="0">
              <a:spAutoFit/>
            </a:bodyPr>
            <a:lstStyle/>
            <a:p>
              <a:r>
                <a:rPr lang="en-US" sz="1400" b="1" dirty="0"/>
                <a:t>Distribution of </a:t>
              </a:r>
              <a:r>
                <a:rPr lang="en-US" sz="1400" b="1" dirty="0" err="1"/>
                <a:t>Ivorien</a:t>
              </a:r>
              <a:r>
                <a:rPr lang="en-US" sz="1400" b="1" dirty="0"/>
                <a:t> rice farmers’ estimated plot-level technical efficiency</a:t>
              </a:r>
            </a:p>
          </p:txBody>
        </p:sp>
      </p:grpSp>
    </p:spTree>
    <p:extLst>
      <p:ext uri="{BB962C8B-B14F-4D97-AF65-F5344CB8AC3E}">
        <p14:creationId xmlns:p14="http://schemas.microsoft.com/office/powerpoint/2010/main" val="2212124859"/>
      </p:ext>
    </p:extLst>
  </p:cSld>
  <p:clrMapOvr>
    <a:masterClrMapping/>
  </p:clrMapOvr>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9456</TotalTime>
  <Words>2023</Words>
  <Application>Microsoft Office PowerPoint</Application>
  <PresentationFormat>On-screen Show (4:3)</PresentationFormat>
  <Paragraphs>198</Paragraphs>
  <Slides>28</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Georgia</vt:lpstr>
      <vt:lpstr>Times</vt:lpstr>
      <vt:lpstr>Times New Roman</vt:lpstr>
      <vt:lpstr>Blank</vt:lpstr>
      <vt:lpstr> Christopher B. Barrett, Cornell University Simon Brand Memorial Lecture 57th Agricultural Economics Association of South Africa Annual Conference October 9, 2019</vt:lpstr>
      <vt:lpstr>PowerPoint Presentation</vt:lpstr>
      <vt:lpstr>PowerPoint Presentation</vt:lpstr>
      <vt:lpstr>  SSA headcount poverty rate fell from 54%-41%. But still &gt;4x global rate. And SSA had 135 million more poor (≤ $1.90/day pc in 2011 int’l PPP) in 2015 than in 1990.    </vt:lpstr>
      <vt:lpstr>  More worrying, ultra-poverty now almost exclusively African … SSA share of world’s ultra-poor grew from 25 to 87% 1990-2015. </vt:lpstr>
      <vt:lpstr>“It was the best of times, it was the worst of times, it was the age of wisdom, it was the age of foolishness, it was the epoch of belief, it was the epoch of incredulity, it was the season of Light, it was the season of Darkness, it was the spring of hope, it was the winter of despair, we had everything before us, we had nothing before us, we were all going direct to Heaven, we were all going direct the other way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Increased co-location of food insecurity with conflict</vt:lpstr>
      <vt:lpstr>PowerPoint Presentation</vt:lpstr>
      <vt:lpstr>PowerPoint Presentation</vt:lpstr>
    </vt:vector>
  </TitlesOfParts>
  <Company>Cornell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Joseph Christian</dc:creator>
  <cp:lastModifiedBy>Chris Barrett</cp:lastModifiedBy>
  <cp:revision>328</cp:revision>
  <cp:lastPrinted>2010-08-18T19:55:19Z</cp:lastPrinted>
  <dcterms:created xsi:type="dcterms:W3CDTF">2010-09-09T13:53:52Z</dcterms:created>
  <dcterms:modified xsi:type="dcterms:W3CDTF">2019-10-08T04:06:53Z</dcterms:modified>
</cp:coreProperties>
</file>